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DEF7379-635B-438E-A2DF-A133D6A2FE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9D445AF-D831-4EF2-8743-AE9ED8794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4CF90C7-2125-4950-92A5-AEB0F0704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6F49F10-B604-4692-8416-3D6B8417C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78B06B4-4A1C-4027-931D-01FCEBB6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1429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2F57B8-3EFD-4448-BF44-519660DDA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373E66A-1BDE-449B-8FEB-C458106DE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B7077A0-3CBB-4B70-B40C-2BCD052FA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E52D339-4403-4A98-AECE-BA579269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65CE575-C53F-4B56-AA19-D9B11734D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323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EEAFDE4-3F31-4531-9B18-C0A5D01B0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AF7DCDC-E758-4729-88EB-D784692D5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127667D-CB20-4D25-ABEA-F0486C9F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83B94CD-8BD0-4122-A242-19DF7F99E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976F5CE-1D9F-48A7-9695-91785E9E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305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64071B-464B-4775-AA26-618E3D6F5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3A4C07-7393-465A-B13B-B38A8D83C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A4D57D-CEC1-49B2-B2C6-758084299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0ABB911-EABB-4BD3-9D04-8D060176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9A4381-D959-4E46-A8FF-344AF253F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918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AF8522-B207-4F74-8E03-7A0CDEF3B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8D5302E-D91C-452A-A81D-19BED9D0B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B59A255-254C-46B5-9B02-4CC377490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80EE198-B286-4B56-BF67-67F23A52F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B69F010-D056-4923-A66F-B6956AE8C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5345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2C5FD2-8759-4591-ACD2-DE7F48F9F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C5F259F-FBAB-49F0-B373-110A7F32B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E4901BA-E6AC-4480-93E5-22EA35038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7CDFB42-DD3B-4D2F-B637-664ABCBA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E1CF48B-E94E-4AF5-AA38-AEDAADC10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4D19DB5-B77C-44E5-A3F4-3E3D385EC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369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E111B8-560B-414E-B06B-305F830A7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D869A08-8C7C-4283-B59A-F2FCC02C1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6027609-D647-4FC5-BB69-D46E2C5A9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2BD6904-7CF4-41EB-B02A-5A9B13DC8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0D535AB8-FDFC-4D56-A73A-A31CD46DDB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8F00B94-2D48-4182-97B3-3A506C4E4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72C6356-D890-4A0E-964A-3C3C8B20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5ED240A3-7521-43BF-A2EA-011ED937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6515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97FF14-8473-493F-9F9C-3F9796E0D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4CF73B4-BCC3-4BF4-9616-D7B499E1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6C5ABD9-7E90-45B5-9493-54011794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BEA6B96-8C9C-47C3-890A-FBA516994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124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62FFD2D9-E722-4006-95FD-A160C3EC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2A73A52-8F56-4381-935C-6F6CD61BD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E931FE1-DD8D-4BF9-B826-890FCCE55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467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FE75E3-026D-4D35-A2F6-8A515C0F0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880FA4-2E7A-4E56-BA6A-B2EB1D1A5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770D848-F37E-43E7-829E-5D5DAB547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1C2D35-1891-4FE1-A17B-1C59883A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965F7F8-0AC7-41AE-9DD6-0140BE496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347EC34-5599-4AA6-8F58-6EC2CE769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3795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69EDEA8-F16A-4B97-B4B9-D6E11BB18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9693D98-9A4A-45B0-AF7D-F9FA891018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DF7793D-92E2-4EE0-A691-AD45FA454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A641131-D77D-4C29-827A-AC73E3214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D4847D6-40F7-45DC-B1BA-940180D25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6459C9A-569C-485A-AEE5-EE5D13B40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030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CFAFB4F-128C-4F27-8023-4ABF24D6B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2DF97E4-DFEE-4203-9924-81412D52D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89E4138-6630-4130-82DB-D3C9490F4B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2CC4B-3699-448B-92C7-9E914218A481}" type="datetimeFigureOut">
              <a:rPr lang="hu-HU" smtClean="0"/>
              <a:t>2023.09.20.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F90E7F5-E913-4D42-AF23-8F2D668EF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D26DC51-D590-44F3-AB6A-3B87C5351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760F8-2D1D-4C1F-B3C0-55685FAB51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9402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94D53-BA2D-4D12-9738-159F103C43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A számítógép felépítése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C0DB581-0834-4161-B75E-08C1A333DD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Tömbvázlat</a:t>
            </a:r>
          </a:p>
        </p:txBody>
      </p:sp>
    </p:spTree>
    <p:extLst>
      <p:ext uri="{BB962C8B-B14F-4D97-AF65-F5344CB8AC3E}">
        <p14:creationId xmlns:p14="http://schemas.microsoft.com/office/powerpoint/2010/main" val="194654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486561" y="5129950"/>
            <a:ext cx="109224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Perifériavezérlő kártyák, illesztő kártyák – a perifériák ezeken keresztül kapcsolódnak a sínrendszerhez.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9292BA37-B753-47DC-8716-DBD23EAB507C}"/>
              </a:ext>
            </a:extLst>
          </p:cNvPr>
          <p:cNvSpPr/>
          <p:nvPr/>
        </p:nvSpPr>
        <p:spPr>
          <a:xfrm>
            <a:off x="939785" y="4333422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81C05F6-77CA-4EB6-B26D-B17E513890AB}"/>
              </a:ext>
            </a:extLst>
          </p:cNvPr>
          <p:cNvSpPr txBox="1"/>
          <p:nvPr/>
        </p:nvSpPr>
        <p:spPr>
          <a:xfrm>
            <a:off x="1283472" y="433342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CU</a:t>
            </a:r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3C67C974-E18C-4B4E-BA99-78A89673D2F9}"/>
              </a:ext>
            </a:extLst>
          </p:cNvPr>
          <p:cNvSpPr/>
          <p:nvPr/>
        </p:nvSpPr>
        <p:spPr>
          <a:xfrm>
            <a:off x="2556151" y="3798104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14EBC810-7EFD-4F27-AF03-CD5127700434}"/>
              </a:ext>
            </a:extLst>
          </p:cNvPr>
          <p:cNvSpPr txBox="1"/>
          <p:nvPr/>
        </p:nvSpPr>
        <p:spPr>
          <a:xfrm>
            <a:off x="2627784" y="3786653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Regiszterek</a:t>
            </a:r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6CA5184-616E-44EF-A449-1E1BB70D76EE}"/>
              </a:ext>
            </a:extLst>
          </p:cNvPr>
          <p:cNvSpPr/>
          <p:nvPr/>
        </p:nvSpPr>
        <p:spPr>
          <a:xfrm>
            <a:off x="6025877" y="3526493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80E49F22-31DD-416D-869C-5A1AEB179D06}"/>
              </a:ext>
            </a:extLst>
          </p:cNvPr>
          <p:cNvSpPr txBox="1"/>
          <p:nvPr/>
        </p:nvSpPr>
        <p:spPr>
          <a:xfrm>
            <a:off x="6597107" y="3562974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Operatív memória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7496F7F-483C-41BA-8BC5-4E188EE4B45C}"/>
              </a:ext>
            </a:extLst>
          </p:cNvPr>
          <p:cNvSpPr txBox="1"/>
          <p:nvPr/>
        </p:nvSpPr>
        <p:spPr>
          <a:xfrm>
            <a:off x="7029117" y="3920118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RAM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BF6EC9E3-C13B-4158-A654-74B991D4F322}"/>
              </a:ext>
            </a:extLst>
          </p:cNvPr>
          <p:cNvSpPr txBox="1"/>
          <p:nvPr/>
        </p:nvSpPr>
        <p:spPr>
          <a:xfrm>
            <a:off x="7029117" y="4254119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ROM</a:t>
            </a:r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25BFAB55-317A-4BF2-A8F1-6E2B59B2C08B}"/>
              </a:ext>
            </a:extLst>
          </p:cNvPr>
          <p:cNvSpPr/>
          <p:nvPr/>
        </p:nvSpPr>
        <p:spPr>
          <a:xfrm>
            <a:off x="713062" y="585125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D463B4D7-5A01-428C-BA85-4BE904133335}"/>
              </a:ext>
            </a:extLst>
          </p:cNvPr>
          <p:cNvSpPr txBox="1"/>
          <p:nvPr/>
        </p:nvSpPr>
        <p:spPr>
          <a:xfrm>
            <a:off x="1480399" y="537012"/>
            <a:ext cx="215150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      Perifériák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Output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Input/output</a:t>
            </a:r>
          </a:p>
        </p:txBody>
      </p:sp>
      <p:sp>
        <p:nvSpPr>
          <p:cNvPr id="26" name="Téglalap 25">
            <a:extLst>
              <a:ext uri="{FF2B5EF4-FFF2-40B4-BE49-F238E27FC236}">
                <a16:creationId xmlns:a16="http://schemas.microsoft.com/office/drawing/2014/main" id="{2FB75D9C-2D3A-47B6-92BE-0629A6BB8523}"/>
              </a:ext>
            </a:extLst>
          </p:cNvPr>
          <p:cNvSpPr/>
          <p:nvPr/>
        </p:nvSpPr>
        <p:spPr>
          <a:xfrm>
            <a:off x="5921229" y="57489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5049B925-D460-4356-8F7F-3B8AC46E5C09}"/>
              </a:ext>
            </a:extLst>
          </p:cNvPr>
          <p:cNvSpPr txBox="1"/>
          <p:nvPr/>
        </p:nvSpPr>
        <p:spPr>
          <a:xfrm>
            <a:off x="6501739" y="893774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Periféria vezérlők</a:t>
            </a: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DD7754E-A9D0-4BBA-90C0-572168898067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536E5CB8-97F6-4581-AEF8-6FB395F0E457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5BB3F90-6DAC-4F6C-BBD4-CCBDEEEB4541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82CB45D0-8BDF-49AF-A757-A1984882DC9B}"/>
              </a:ext>
            </a:extLst>
          </p:cNvPr>
          <p:cNvCxnSpPr>
            <a:cxnSpLocks/>
          </p:cNvCxnSpPr>
          <p:nvPr/>
        </p:nvCxnSpPr>
        <p:spPr>
          <a:xfrm flipV="1">
            <a:off x="910590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1D0C8A15-C1C4-4F15-97D3-00F8CBDFD42B}"/>
              </a:ext>
            </a:extLst>
          </p:cNvPr>
          <p:cNvCxnSpPr>
            <a:cxnSpLocks/>
          </p:cNvCxnSpPr>
          <p:nvPr/>
        </p:nvCxnSpPr>
        <p:spPr>
          <a:xfrm flipV="1">
            <a:off x="891540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C59FBB50-7AD1-411E-B62C-3425C8E3B23A}"/>
              </a:ext>
            </a:extLst>
          </p:cNvPr>
          <p:cNvCxnSpPr>
            <a:cxnSpLocks/>
          </p:cNvCxnSpPr>
          <p:nvPr/>
        </p:nvCxnSpPr>
        <p:spPr>
          <a:xfrm flipV="1">
            <a:off x="868680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gyenes összekötő 33">
            <a:extLst>
              <a:ext uri="{FF2B5EF4-FFF2-40B4-BE49-F238E27FC236}">
                <a16:creationId xmlns:a16="http://schemas.microsoft.com/office/drawing/2014/main" id="{357A38D2-96FE-45A9-BADB-25418E4099AD}"/>
              </a:ext>
            </a:extLst>
          </p:cNvPr>
          <p:cNvCxnSpPr>
            <a:cxnSpLocks/>
          </p:cNvCxnSpPr>
          <p:nvPr/>
        </p:nvCxnSpPr>
        <p:spPr>
          <a:xfrm flipV="1">
            <a:off x="7858125" y="1902415"/>
            <a:ext cx="0" cy="1045265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ACCE2884-6C6F-4E0A-872D-69467B0BA537}"/>
              </a:ext>
            </a:extLst>
          </p:cNvPr>
          <p:cNvCxnSpPr>
            <a:cxnSpLocks/>
          </p:cNvCxnSpPr>
          <p:nvPr/>
        </p:nvCxnSpPr>
        <p:spPr>
          <a:xfrm flipH="1" flipV="1">
            <a:off x="7620000" y="1912649"/>
            <a:ext cx="11650" cy="78983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>
            <a:extLst>
              <a:ext uri="{FF2B5EF4-FFF2-40B4-BE49-F238E27FC236}">
                <a16:creationId xmlns:a16="http://schemas.microsoft.com/office/drawing/2014/main" id="{35B64ED0-4694-4185-86D8-A6D6A89D93F5}"/>
              </a:ext>
            </a:extLst>
          </p:cNvPr>
          <p:cNvCxnSpPr>
            <a:cxnSpLocks/>
          </p:cNvCxnSpPr>
          <p:nvPr/>
        </p:nvCxnSpPr>
        <p:spPr>
          <a:xfrm flipV="1">
            <a:off x="7419975" y="1907931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F4D60E18-EB42-4E5B-9E49-02C00FB94355}"/>
              </a:ext>
            </a:extLst>
          </p:cNvPr>
          <p:cNvCxnSpPr>
            <a:cxnSpLocks/>
            <a:stCxn id="26" idx="1"/>
            <a:endCxn id="20" idx="3"/>
          </p:cNvCxnSpPr>
          <p:nvPr/>
        </p:nvCxnSpPr>
        <p:spPr>
          <a:xfrm flipH="1">
            <a:off x="4110604" y="1238652"/>
            <a:ext cx="1810625" cy="10235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052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486561" y="5129950"/>
            <a:ext cx="109224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Cache – (olv.: </a:t>
            </a:r>
            <a:r>
              <a:rPr lang="hu-HU" sz="3200" dirty="0" err="1"/>
              <a:t>kes</a:t>
            </a:r>
            <a:r>
              <a:rPr lang="hu-HU" sz="3200" dirty="0"/>
              <a:t>) – gyorsítótár. Az alaplapon elhelyezkedve külső cache-</a:t>
            </a:r>
            <a:r>
              <a:rPr lang="hu-HU" sz="3200" dirty="0" err="1"/>
              <a:t>ről</a:t>
            </a:r>
            <a:r>
              <a:rPr lang="hu-HU" sz="3200" dirty="0"/>
              <a:t> beszélünk.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9292BA37-B753-47DC-8716-DBD23EAB507C}"/>
              </a:ext>
            </a:extLst>
          </p:cNvPr>
          <p:cNvSpPr/>
          <p:nvPr/>
        </p:nvSpPr>
        <p:spPr>
          <a:xfrm>
            <a:off x="939785" y="4333422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81C05F6-77CA-4EB6-B26D-B17E513890AB}"/>
              </a:ext>
            </a:extLst>
          </p:cNvPr>
          <p:cNvSpPr txBox="1"/>
          <p:nvPr/>
        </p:nvSpPr>
        <p:spPr>
          <a:xfrm>
            <a:off x="1283472" y="433342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CU</a:t>
            </a:r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3C67C974-E18C-4B4E-BA99-78A89673D2F9}"/>
              </a:ext>
            </a:extLst>
          </p:cNvPr>
          <p:cNvSpPr/>
          <p:nvPr/>
        </p:nvSpPr>
        <p:spPr>
          <a:xfrm>
            <a:off x="2556151" y="3798104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14EBC810-7EFD-4F27-AF03-CD5127700434}"/>
              </a:ext>
            </a:extLst>
          </p:cNvPr>
          <p:cNvSpPr txBox="1"/>
          <p:nvPr/>
        </p:nvSpPr>
        <p:spPr>
          <a:xfrm>
            <a:off x="2627784" y="3786653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Regiszterek</a:t>
            </a:r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6CA5184-616E-44EF-A449-1E1BB70D76EE}"/>
              </a:ext>
            </a:extLst>
          </p:cNvPr>
          <p:cNvSpPr/>
          <p:nvPr/>
        </p:nvSpPr>
        <p:spPr>
          <a:xfrm>
            <a:off x="6025877" y="3526493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80E49F22-31DD-416D-869C-5A1AEB179D06}"/>
              </a:ext>
            </a:extLst>
          </p:cNvPr>
          <p:cNvSpPr txBox="1"/>
          <p:nvPr/>
        </p:nvSpPr>
        <p:spPr>
          <a:xfrm>
            <a:off x="6597107" y="3562974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Operatív memória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7496F7F-483C-41BA-8BC5-4E188EE4B45C}"/>
              </a:ext>
            </a:extLst>
          </p:cNvPr>
          <p:cNvSpPr txBox="1"/>
          <p:nvPr/>
        </p:nvSpPr>
        <p:spPr>
          <a:xfrm>
            <a:off x="7029117" y="3920118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RAM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BF6EC9E3-C13B-4158-A654-74B991D4F322}"/>
              </a:ext>
            </a:extLst>
          </p:cNvPr>
          <p:cNvSpPr txBox="1"/>
          <p:nvPr/>
        </p:nvSpPr>
        <p:spPr>
          <a:xfrm>
            <a:off x="7029117" y="4254119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ROM</a:t>
            </a:r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25BFAB55-317A-4BF2-A8F1-6E2B59B2C08B}"/>
              </a:ext>
            </a:extLst>
          </p:cNvPr>
          <p:cNvSpPr/>
          <p:nvPr/>
        </p:nvSpPr>
        <p:spPr>
          <a:xfrm>
            <a:off x="713062" y="585125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D463B4D7-5A01-428C-BA85-4BE904133335}"/>
              </a:ext>
            </a:extLst>
          </p:cNvPr>
          <p:cNvSpPr txBox="1"/>
          <p:nvPr/>
        </p:nvSpPr>
        <p:spPr>
          <a:xfrm>
            <a:off x="1480399" y="537012"/>
            <a:ext cx="215150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      Perifériák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Output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Input/output</a:t>
            </a:r>
          </a:p>
        </p:txBody>
      </p:sp>
      <p:sp>
        <p:nvSpPr>
          <p:cNvPr id="26" name="Téglalap 25">
            <a:extLst>
              <a:ext uri="{FF2B5EF4-FFF2-40B4-BE49-F238E27FC236}">
                <a16:creationId xmlns:a16="http://schemas.microsoft.com/office/drawing/2014/main" id="{2FB75D9C-2D3A-47B6-92BE-0629A6BB8523}"/>
              </a:ext>
            </a:extLst>
          </p:cNvPr>
          <p:cNvSpPr/>
          <p:nvPr/>
        </p:nvSpPr>
        <p:spPr>
          <a:xfrm>
            <a:off x="5921229" y="57489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5049B925-D460-4356-8F7F-3B8AC46E5C09}"/>
              </a:ext>
            </a:extLst>
          </p:cNvPr>
          <p:cNvSpPr txBox="1"/>
          <p:nvPr/>
        </p:nvSpPr>
        <p:spPr>
          <a:xfrm>
            <a:off x="6501739" y="893774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Periféria vezérlők</a:t>
            </a: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DD7754E-A9D0-4BBA-90C0-572168898067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536E5CB8-97F6-4581-AEF8-6FB395F0E457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5BB3F90-6DAC-4F6C-BBD4-CCBDEEEB4541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82CB45D0-8BDF-49AF-A757-A1984882DC9B}"/>
              </a:ext>
            </a:extLst>
          </p:cNvPr>
          <p:cNvCxnSpPr>
            <a:cxnSpLocks/>
          </p:cNvCxnSpPr>
          <p:nvPr/>
        </p:nvCxnSpPr>
        <p:spPr>
          <a:xfrm flipV="1">
            <a:off x="910590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1D0C8A15-C1C4-4F15-97D3-00F8CBDFD42B}"/>
              </a:ext>
            </a:extLst>
          </p:cNvPr>
          <p:cNvCxnSpPr>
            <a:cxnSpLocks/>
          </p:cNvCxnSpPr>
          <p:nvPr/>
        </p:nvCxnSpPr>
        <p:spPr>
          <a:xfrm flipV="1">
            <a:off x="891540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C59FBB50-7AD1-411E-B62C-3425C8E3B23A}"/>
              </a:ext>
            </a:extLst>
          </p:cNvPr>
          <p:cNvCxnSpPr>
            <a:cxnSpLocks/>
          </p:cNvCxnSpPr>
          <p:nvPr/>
        </p:nvCxnSpPr>
        <p:spPr>
          <a:xfrm flipV="1">
            <a:off x="868680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gyenes összekötő 33">
            <a:extLst>
              <a:ext uri="{FF2B5EF4-FFF2-40B4-BE49-F238E27FC236}">
                <a16:creationId xmlns:a16="http://schemas.microsoft.com/office/drawing/2014/main" id="{357A38D2-96FE-45A9-BADB-25418E4099AD}"/>
              </a:ext>
            </a:extLst>
          </p:cNvPr>
          <p:cNvCxnSpPr>
            <a:cxnSpLocks/>
          </p:cNvCxnSpPr>
          <p:nvPr/>
        </p:nvCxnSpPr>
        <p:spPr>
          <a:xfrm flipV="1">
            <a:off x="7858125" y="1902415"/>
            <a:ext cx="0" cy="1045265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ACCE2884-6C6F-4E0A-872D-69467B0BA537}"/>
              </a:ext>
            </a:extLst>
          </p:cNvPr>
          <p:cNvCxnSpPr>
            <a:cxnSpLocks/>
          </p:cNvCxnSpPr>
          <p:nvPr/>
        </p:nvCxnSpPr>
        <p:spPr>
          <a:xfrm flipH="1" flipV="1">
            <a:off x="7620000" y="1912649"/>
            <a:ext cx="11650" cy="78983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>
            <a:extLst>
              <a:ext uri="{FF2B5EF4-FFF2-40B4-BE49-F238E27FC236}">
                <a16:creationId xmlns:a16="http://schemas.microsoft.com/office/drawing/2014/main" id="{35B64ED0-4694-4185-86D8-A6D6A89D93F5}"/>
              </a:ext>
            </a:extLst>
          </p:cNvPr>
          <p:cNvCxnSpPr>
            <a:cxnSpLocks/>
          </p:cNvCxnSpPr>
          <p:nvPr/>
        </p:nvCxnSpPr>
        <p:spPr>
          <a:xfrm flipV="1">
            <a:off x="7419975" y="1907931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F4D60E18-EB42-4E5B-9E49-02C00FB94355}"/>
              </a:ext>
            </a:extLst>
          </p:cNvPr>
          <p:cNvCxnSpPr>
            <a:cxnSpLocks/>
            <a:stCxn id="26" idx="1"/>
            <a:endCxn id="20" idx="3"/>
          </p:cNvCxnSpPr>
          <p:nvPr/>
        </p:nvCxnSpPr>
        <p:spPr>
          <a:xfrm flipH="1">
            <a:off x="4110604" y="1238652"/>
            <a:ext cx="1810625" cy="10235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églalap 37">
            <a:extLst>
              <a:ext uri="{FF2B5EF4-FFF2-40B4-BE49-F238E27FC236}">
                <a16:creationId xmlns:a16="http://schemas.microsoft.com/office/drawing/2014/main" id="{CA3C0A07-564C-409F-B26B-CC7A4AFFFECB}"/>
              </a:ext>
            </a:extLst>
          </p:cNvPr>
          <p:cNvSpPr/>
          <p:nvPr/>
        </p:nvSpPr>
        <p:spPr>
          <a:xfrm>
            <a:off x="4695104" y="3634905"/>
            <a:ext cx="820371" cy="1055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1D150635-E3EF-4086-8D42-C0F77EA85CFB}"/>
              </a:ext>
            </a:extLst>
          </p:cNvPr>
          <p:cNvSpPr txBox="1"/>
          <p:nvPr/>
        </p:nvSpPr>
        <p:spPr>
          <a:xfrm>
            <a:off x="4681131" y="4010833"/>
            <a:ext cx="104481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CACHE</a:t>
            </a:r>
          </a:p>
        </p:txBody>
      </p:sp>
      <p:cxnSp>
        <p:nvCxnSpPr>
          <p:cNvPr id="40" name="Egyenes összekötő 39">
            <a:extLst>
              <a:ext uri="{FF2B5EF4-FFF2-40B4-BE49-F238E27FC236}">
                <a16:creationId xmlns:a16="http://schemas.microsoft.com/office/drawing/2014/main" id="{60175333-F7CE-41C4-965E-B2CCADC26F2F}"/>
              </a:ext>
            </a:extLst>
          </p:cNvPr>
          <p:cNvCxnSpPr>
            <a:cxnSpLocks/>
            <a:stCxn id="19" idx="1"/>
          </p:cNvCxnSpPr>
          <p:nvPr/>
        </p:nvCxnSpPr>
        <p:spPr>
          <a:xfrm flipH="1" flipV="1">
            <a:off x="5515477" y="4186765"/>
            <a:ext cx="510400" cy="3490"/>
          </a:xfrm>
          <a:prstGeom prst="line">
            <a:avLst/>
          </a:prstGeom>
          <a:ln cap="flat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>
            <a:extLst>
              <a:ext uri="{FF2B5EF4-FFF2-40B4-BE49-F238E27FC236}">
                <a16:creationId xmlns:a16="http://schemas.microsoft.com/office/drawing/2014/main" id="{1ADD3965-36C2-4608-A9E1-F473F78E7E0B}"/>
              </a:ext>
            </a:extLst>
          </p:cNvPr>
          <p:cNvCxnSpPr>
            <a:cxnSpLocks/>
          </p:cNvCxnSpPr>
          <p:nvPr/>
        </p:nvCxnSpPr>
        <p:spPr>
          <a:xfrm flipH="1" flipV="1">
            <a:off x="4184002" y="4207398"/>
            <a:ext cx="510400" cy="3490"/>
          </a:xfrm>
          <a:prstGeom prst="line">
            <a:avLst/>
          </a:prstGeom>
          <a:ln cap="flat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886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713062" y="5260238"/>
            <a:ext cx="10922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Cache – A processzorba épített cache a belső gyorsítótár.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9292BA37-B753-47DC-8716-DBD23EAB507C}"/>
              </a:ext>
            </a:extLst>
          </p:cNvPr>
          <p:cNvSpPr/>
          <p:nvPr/>
        </p:nvSpPr>
        <p:spPr>
          <a:xfrm>
            <a:off x="939785" y="4333422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81C05F6-77CA-4EB6-B26D-B17E513890AB}"/>
              </a:ext>
            </a:extLst>
          </p:cNvPr>
          <p:cNvSpPr txBox="1"/>
          <p:nvPr/>
        </p:nvSpPr>
        <p:spPr>
          <a:xfrm>
            <a:off x="1283472" y="433342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CU</a:t>
            </a:r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3C67C974-E18C-4B4E-BA99-78A89673D2F9}"/>
              </a:ext>
            </a:extLst>
          </p:cNvPr>
          <p:cNvSpPr/>
          <p:nvPr/>
        </p:nvSpPr>
        <p:spPr>
          <a:xfrm>
            <a:off x="2556151" y="3798104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14EBC810-7EFD-4F27-AF03-CD5127700434}"/>
              </a:ext>
            </a:extLst>
          </p:cNvPr>
          <p:cNvSpPr txBox="1"/>
          <p:nvPr/>
        </p:nvSpPr>
        <p:spPr>
          <a:xfrm>
            <a:off x="2627784" y="3786653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Regiszterek</a:t>
            </a:r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6CA5184-616E-44EF-A449-1E1BB70D76EE}"/>
              </a:ext>
            </a:extLst>
          </p:cNvPr>
          <p:cNvSpPr/>
          <p:nvPr/>
        </p:nvSpPr>
        <p:spPr>
          <a:xfrm>
            <a:off x="6025877" y="3526493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80E49F22-31DD-416D-869C-5A1AEB179D06}"/>
              </a:ext>
            </a:extLst>
          </p:cNvPr>
          <p:cNvSpPr txBox="1"/>
          <p:nvPr/>
        </p:nvSpPr>
        <p:spPr>
          <a:xfrm>
            <a:off x="6597107" y="3562974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Operatív memória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7496F7F-483C-41BA-8BC5-4E188EE4B45C}"/>
              </a:ext>
            </a:extLst>
          </p:cNvPr>
          <p:cNvSpPr txBox="1"/>
          <p:nvPr/>
        </p:nvSpPr>
        <p:spPr>
          <a:xfrm>
            <a:off x="7029117" y="3920118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RAM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BF6EC9E3-C13B-4158-A654-74B991D4F322}"/>
              </a:ext>
            </a:extLst>
          </p:cNvPr>
          <p:cNvSpPr txBox="1"/>
          <p:nvPr/>
        </p:nvSpPr>
        <p:spPr>
          <a:xfrm>
            <a:off x="7029117" y="4254119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ROM</a:t>
            </a:r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25BFAB55-317A-4BF2-A8F1-6E2B59B2C08B}"/>
              </a:ext>
            </a:extLst>
          </p:cNvPr>
          <p:cNvSpPr/>
          <p:nvPr/>
        </p:nvSpPr>
        <p:spPr>
          <a:xfrm>
            <a:off x="713062" y="585125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D463B4D7-5A01-428C-BA85-4BE904133335}"/>
              </a:ext>
            </a:extLst>
          </p:cNvPr>
          <p:cNvSpPr txBox="1"/>
          <p:nvPr/>
        </p:nvSpPr>
        <p:spPr>
          <a:xfrm>
            <a:off x="1480399" y="537012"/>
            <a:ext cx="215150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      Perifériák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Output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Input/output</a:t>
            </a:r>
          </a:p>
        </p:txBody>
      </p:sp>
      <p:sp>
        <p:nvSpPr>
          <p:cNvPr id="26" name="Téglalap 25">
            <a:extLst>
              <a:ext uri="{FF2B5EF4-FFF2-40B4-BE49-F238E27FC236}">
                <a16:creationId xmlns:a16="http://schemas.microsoft.com/office/drawing/2014/main" id="{2FB75D9C-2D3A-47B6-92BE-0629A6BB8523}"/>
              </a:ext>
            </a:extLst>
          </p:cNvPr>
          <p:cNvSpPr/>
          <p:nvPr/>
        </p:nvSpPr>
        <p:spPr>
          <a:xfrm>
            <a:off x="5921229" y="57489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5049B925-D460-4356-8F7F-3B8AC46E5C09}"/>
              </a:ext>
            </a:extLst>
          </p:cNvPr>
          <p:cNvSpPr txBox="1"/>
          <p:nvPr/>
        </p:nvSpPr>
        <p:spPr>
          <a:xfrm>
            <a:off x="6501739" y="893774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Periféria vezérlők</a:t>
            </a: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DD7754E-A9D0-4BBA-90C0-572168898067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536E5CB8-97F6-4581-AEF8-6FB395F0E457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5BB3F90-6DAC-4F6C-BBD4-CCBDEEEB4541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82CB45D0-8BDF-49AF-A757-A1984882DC9B}"/>
              </a:ext>
            </a:extLst>
          </p:cNvPr>
          <p:cNvCxnSpPr>
            <a:cxnSpLocks/>
          </p:cNvCxnSpPr>
          <p:nvPr/>
        </p:nvCxnSpPr>
        <p:spPr>
          <a:xfrm flipV="1">
            <a:off x="910590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1D0C8A15-C1C4-4F15-97D3-00F8CBDFD42B}"/>
              </a:ext>
            </a:extLst>
          </p:cNvPr>
          <p:cNvCxnSpPr>
            <a:cxnSpLocks/>
          </p:cNvCxnSpPr>
          <p:nvPr/>
        </p:nvCxnSpPr>
        <p:spPr>
          <a:xfrm flipV="1">
            <a:off x="891540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C59FBB50-7AD1-411E-B62C-3425C8E3B23A}"/>
              </a:ext>
            </a:extLst>
          </p:cNvPr>
          <p:cNvCxnSpPr>
            <a:cxnSpLocks/>
          </p:cNvCxnSpPr>
          <p:nvPr/>
        </p:nvCxnSpPr>
        <p:spPr>
          <a:xfrm flipV="1">
            <a:off x="868680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gyenes összekötő 33">
            <a:extLst>
              <a:ext uri="{FF2B5EF4-FFF2-40B4-BE49-F238E27FC236}">
                <a16:creationId xmlns:a16="http://schemas.microsoft.com/office/drawing/2014/main" id="{357A38D2-96FE-45A9-BADB-25418E4099AD}"/>
              </a:ext>
            </a:extLst>
          </p:cNvPr>
          <p:cNvCxnSpPr>
            <a:cxnSpLocks/>
          </p:cNvCxnSpPr>
          <p:nvPr/>
        </p:nvCxnSpPr>
        <p:spPr>
          <a:xfrm flipV="1">
            <a:off x="7858125" y="1902415"/>
            <a:ext cx="0" cy="1045265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ACCE2884-6C6F-4E0A-872D-69467B0BA537}"/>
              </a:ext>
            </a:extLst>
          </p:cNvPr>
          <p:cNvCxnSpPr>
            <a:cxnSpLocks/>
          </p:cNvCxnSpPr>
          <p:nvPr/>
        </p:nvCxnSpPr>
        <p:spPr>
          <a:xfrm flipH="1" flipV="1">
            <a:off x="7620000" y="1912649"/>
            <a:ext cx="11650" cy="78983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>
            <a:extLst>
              <a:ext uri="{FF2B5EF4-FFF2-40B4-BE49-F238E27FC236}">
                <a16:creationId xmlns:a16="http://schemas.microsoft.com/office/drawing/2014/main" id="{35B64ED0-4694-4185-86D8-A6D6A89D93F5}"/>
              </a:ext>
            </a:extLst>
          </p:cNvPr>
          <p:cNvCxnSpPr>
            <a:cxnSpLocks/>
          </p:cNvCxnSpPr>
          <p:nvPr/>
        </p:nvCxnSpPr>
        <p:spPr>
          <a:xfrm flipV="1">
            <a:off x="7419975" y="1907931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F4D60E18-EB42-4E5B-9E49-02C00FB94355}"/>
              </a:ext>
            </a:extLst>
          </p:cNvPr>
          <p:cNvCxnSpPr>
            <a:cxnSpLocks/>
            <a:stCxn id="26" idx="1"/>
            <a:endCxn id="20" idx="3"/>
          </p:cNvCxnSpPr>
          <p:nvPr/>
        </p:nvCxnSpPr>
        <p:spPr>
          <a:xfrm flipH="1">
            <a:off x="4110604" y="1238652"/>
            <a:ext cx="1810625" cy="10235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églalap 37">
            <a:extLst>
              <a:ext uri="{FF2B5EF4-FFF2-40B4-BE49-F238E27FC236}">
                <a16:creationId xmlns:a16="http://schemas.microsoft.com/office/drawing/2014/main" id="{CA3C0A07-564C-409F-B26B-CC7A4AFFFECB}"/>
              </a:ext>
            </a:extLst>
          </p:cNvPr>
          <p:cNvSpPr/>
          <p:nvPr/>
        </p:nvSpPr>
        <p:spPr>
          <a:xfrm>
            <a:off x="4695104" y="3634905"/>
            <a:ext cx="820371" cy="1055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1D150635-E3EF-4086-8D42-C0F77EA85CFB}"/>
              </a:ext>
            </a:extLst>
          </p:cNvPr>
          <p:cNvSpPr txBox="1"/>
          <p:nvPr/>
        </p:nvSpPr>
        <p:spPr>
          <a:xfrm>
            <a:off x="4681131" y="4010833"/>
            <a:ext cx="104481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CACHE</a:t>
            </a:r>
          </a:p>
        </p:txBody>
      </p:sp>
      <p:cxnSp>
        <p:nvCxnSpPr>
          <p:cNvPr id="40" name="Egyenes összekötő 39">
            <a:extLst>
              <a:ext uri="{FF2B5EF4-FFF2-40B4-BE49-F238E27FC236}">
                <a16:creationId xmlns:a16="http://schemas.microsoft.com/office/drawing/2014/main" id="{60175333-F7CE-41C4-965E-B2CCADC26F2F}"/>
              </a:ext>
            </a:extLst>
          </p:cNvPr>
          <p:cNvCxnSpPr>
            <a:cxnSpLocks/>
            <a:stCxn id="19" idx="1"/>
          </p:cNvCxnSpPr>
          <p:nvPr/>
        </p:nvCxnSpPr>
        <p:spPr>
          <a:xfrm flipH="1" flipV="1">
            <a:off x="5515477" y="4186765"/>
            <a:ext cx="510400" cy="3490"/>
          </a:xfrm>
          <a:prstGeom prst="line">
            <a:avLst/>
          </a:prstGeom>
          <a:ln cap="flat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>
            <a:extLst>
              <a:ext uri="{FF2B5EF4-FFF2-40B4-BE49-F238E27FC236}">
                <a16:creationId xmlns:a16="http://schemas.microsoft.com/office/drawing/2014/main" id="{1ADD3965-36C2-4608-A9E1-F473F78E7E0B}"/>
              </a:ext>
            </a:extLst>
          </p:cNvPr>
          <p:cNvCxnSpPr>
            <a:cxnSpLocks/>
          </p:cNvCxnSpPr>
          <p:nvPr/>
        </p:nvCxnSpPr>
        <p:spPr>
          <a:xfrm flipH="1" flipV="1">
            <a:off x="4184002" y="4207398"/>
            <a:ext cx="510400" cy="3490"/>
          </a:xfrm>
          <a:prstGeom prst="line">
            <a:avLst/>
          </a:prstGeom>
          <a:ln cap="flat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12469A6B-F7BC-4151-A409-E65228390EB0}"/>
              </a:ext>
            </a:extLst>
          </p:cNvPr>
          <p:cNvSpPr txBox="1"/>
          <p:nvPr/>
        </p:nvSpPr>
        <p:spPr>
          <a:xfrm>
            <a:off x="2761174" y="4324156"/>
            <a:ext cx="104481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CACHE</a:t>
            </a:r>
          </a:p>
        </p:txBody>
      </p:sp>
      <p:sp>
        <p:nvSpPr>
          <p:cNvPr id="42" name="Téglalap 41">
            <a:extLst>
              <a:ext uri="{FF2B5EF4-FFF2-40B4-BE49-F238E27FC236}">
                <a16:creationId xmlns:a16="http://schemas.microsoft.com/office/drawing/2014/main" id="{98621A2C-B9F2-4376-9BDC-A1DE93C3B0B5}"/>
              </a:ext>
            </a:extLst>
          </p:cNvPr>
          <p:cNvSpPr/>
          <p:nvPr/>
        </p:nvSpPr>
        <p:spPr>
          <a:xfrm>
            <a:off x="2535508" y="4324156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4503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713062" y="5260238"/>
            <a:ext cx="109224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SLOT – bővítő kártyahely. Perifériavezérlők utólagos beépítését teszi lehetővé.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9292BA37-B753-47DC-8716-DBD23EAB507C}"/>
              </a:ext>
            </a:extLst>
          </p:cNvPr>
          <p:cNvSpPr/>
          <p:nvPr/>
        </p:nvSpPr>
        <p:spPr>
          <a:xfrm>
            <a:off x="939785" y="4333422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81C05F6-77CA-4EB6-B26D-B17E513890AB}"/>
              </a:ext>
            </a:extLst>
          </p:cNvPr>
          <p:cNvSpPr txBox="1"/>
          <p:nvPr/>
        </p:nvSpPr>
        <p:spPr>
          <a:xfrm>
            <a:off x="1283472" y="433342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CU</a:t>
            </a:r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3C67C974-E18C-4B4E-BA99-78A89673D2F9}"/>
              </a:ext>
            </a:extLst>
          </p:cNvPr>
          <p:cNvSpPr/>
          <p:nvPr/>
        </p:nvSpPr>
        <p:spPr>
          <a:xfrm>
            <a:off x="2556151" y="3798104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14EBC810-7EFD-4F27-AF03-CD5127700434}"/>
              </a:ext>
            </a:extLst>
          </p:cNvPr>
          <p:cNvSpPr txBox="1"/>
          <p:nvPr/>
        </p:nvSpPr>
        <p:spPr>
          <a:xfrm>
            <a:off x="2627784" y="3786653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Regiszterek</a:t>
            </a:r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6CA5184-616E-44EF-A449-1E1BB70D76EE}"/>
              </a:ext>
            </a:extLst>
          </p:cNvPr>
          <p:cNvSpPr/>
          <p:nvPr/>
        </p:nvSpPr>
        <p:spPr>
          <a:xfrm>
            <a:off x="6025877" y="3526493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80E49F22-31DD-416D-869C-5A1AEB179D06}"/>
              </a:ext>
            </a:extLst>
          </p:cNvPr>
          <p:cNvSpPr txBox="1"/>
          <p:nvPr/>
        </p:nvSpPr>
        <p:spPr>
          <a:xfrm>
            <a:off x="6597107" y="3562974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Operatív memória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7496F7F-483C-41BA-8BC5-4E188EE4B45C}"/>
              </a:ext>
            </a:extLst>
          </p:cNvPr>
          <p:cNvSpPr txBox="1"/>
          <p:nvPr/>
        </p:nvSpPr>
        <p:spPr>
          <a:xfrm>
            <a:off x="7029117" y="3920118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RAM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BF6EC9E3-C13B-4158-A654-74B991D4F322}"/>
              </a:ext>
            </a:extLst>
          </p:cNvPr>
          <p:cNvSpPr txBox="1"/>
          <p:nvPr/>
        </p:nvSpPr>
        <p:spPr>
          <a:xfrm>
            <a:off x="7029117" y="4254119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ROM</a:t>
            </a:r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25BFAB55-317A-4BF2-A8F1-6E2B59B2C08B}"/>
              </a:ext>
            </a:extLst>
          </p:cNvPr>
          <p:cNvSpPr/>
          <p:nvPr/>
        </p:nvSpPr>
        <p:spPr>
          <a:xfrm>
            <a:off x="713062" y="585125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D463B4D7-5A01-428C-BA85-4BE904133335}"/>
              </a:ext>
            </a:extLst>
          </p:cNvPr>
          <p:cNvSpPr txBox="1"/>
          <p:nvPr/>
        </p:nvSpPr>
        <p:spPr>
          <a:xfrm>
            <a:off x="1480399" y="537012"/>
            <a:ext cx="215150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      Perifériák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Output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Input/output</a:t>
            </a:r>
          </a:p>
        </p:txBody>
      </p:sp>
      <p:sp>
        <p:nvSpPr>
          <p:cNvPr id="26" name="Téglalap 25">
            <a:extLst>
              <a:ext uri="{FF2B5EF4-FFF2-40B4-BE49-F238E27FC236}">
                <a16:creationId xmlns:a16="http://schemas.microsoft.com/office/drawing/2014/main" id="{2FB75D9C-2D3A-47B6-92BE-0629A6BB8523}"/>
              </a:ext>
            </a:extLst>
          </p:cNvPr>
          <p:cNvSpPr/>
          <p:nvPr/>
        </p:nvSpPr>
        <p:spPr>
          <a:xfrm>
            <a:off x="5921229" y="57489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5049B925-D460-4356-8F7F-3B8AC46E5C09}"/>
              </a:ext>
            </a:extLst>
          </p:cNvPr>
          <p:cNvSpPr txBox="1"/>
          <p:nvPr/>
        </p:nvSpPr>
        <p:spPr>
          <a:xfrm>
            <a:off x="6501739" y="893774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Periféria vezérlők</a:t>
            </a: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3DD7754E-A9D0-4BBA-90C0-572168898067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536E5CB8-97F6-4581-AEF8-6FB395F0E457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E5BB3F90-6DAC-4F6C-BBD4-CCBDEEEB4541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82CB45D0-8BDF-49AF-A757-A1984882DC9B}"/>
              </a:ext>
            </a:extLst>
          </p:cNvPr>
          <p:cNvCxnSpPr>
            <a:cxnSpLocks/>
          </p:cNvCxnSpPr>
          <p:nvPr/>
        </p:nvCxnSpPr>
        <p:spPr>
          <a:xfrm flipV="1">
            <a:off x="910590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1D0C8A15-C1C4-4F15-97D3-00F8CBDFD42B}"/>
              </a:ext>
            </a:extLst>
          </p:cNvPr>
          <p:cNvCxnSpPr>
            <a:cxnSpLocks/>
          </p:cNvCxnSpPr>
          <p:nvPr/>
        </p:nvCxnSpPr>
        <p:spPr>
          <a:xfrm flipV="1">
            <a:off x="891540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C59FBB50-7AD1-411E-B62C-3425C8E3B23A}"/>
              </a:ext>
            </a:extLst>
          </p:cNvPr>
          <p:cNvCxnSpPr>
            <a:cxnSpLocks/>
          </p:cNvCxnSpPr>
          <p:nvPr/>
        </p:nvCxnSpPr>
        <p:spPr>
          <a:xfrm flipV="1">
            <a:off x="868680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gyenes összekötő 33">
            <a:extLst>
              <a:ext uri="{FF2B5EF4-FFF2-40B4-BE49-F238E27FC236}">
                <a16:creationId xmlns:a16="http://schemas.microsoft.com/office/drawing/2014/main" id="{357A38D2-96FE-45A9-BADB-25418E4099AD}"/>
              </a:ext>
            </a:extLst>
          </p:cNvPr>
          <p:cNvCxnSpPr>
            <a:cxnSpLocks/>
          </p:cNvCxnSpPr>
          <p:nvPr/>
        </p:nvCxnSpPr>
        <p:spPr>
          <a:xfrm flipV="1">
            <a:off x="7858125" y="1902415"/>
            <a:ext cx="0" cy="1045265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ACCE2884-6C6F-4E0A-872D-69467B0BA537}"/>
              </a:ext>
            </a:extLst>
          </p:cNvPr>
          <p:cNvCxnSpPr>
            <a:cxnSpLocks/>
          </p:cNvCxnSpPr>
          <p:nvPr/>
        </p:nvCxnSpPr>
        <p:spPr>
          <a:xfrm flipH="1" flipV="1">
            <a:off x="7620000" y="1912649"/>
            <a:ext cx="11650" cy="78983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>
            <a:extLst>
              <a:ext uri="{FF2B5EF4-FFF2-40B4-BE49-F238E27FC236}">
                <a16:creationId xmlns:a16="http://schemas.microsoft.com/office/drawing/2014/main" id="{35B64ED0-4694-4185-86D8-A6D6A89D93F5}"/>
              </a:ext>
            </a:extLst>
          </p:cNvPr>
          <p:cNvCxnSpPr>
            <a:cxnSpLocks/>
          </p:cNvCxnSpPr>
          <p:nvPr/>
        </p:nvCxnSpPr>
        <p:spPr>
          <a:xfrm flipV="1">
            <a:off x="7419975" y="1907931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F4D60E18-EB42-4E5B-9E49-02C00FB94355}"/>
              </a:ext>
            </a:extLst>
          </p:cNvPr>
          <p:cNvCxnSpPr>
            <a:cxnSpLocks/>
            <a:stCxn id="26" idx="1"/>
            <a:endCxn id="20" idx="3"/>
          </p:cNvCxnSpPr>
          <p:nvPr/>
        </p:nvCxnSpPr>
        <p:spPr>
          <a:xfrm flipH="1">
            <a:off x="4110604" y="1238652"/>
            <a:ext cx="1810625" cy="10235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églalap 37">
            <a:extLst>
              <a:ext uri="{FF2B5EF4-FFF2-40B4-BE49-F238E27FC236}">
                <a16:creationId xmlns:a16="http://schemas.microsoft.com/office/drawing/2014/main" id="{CA3C0A07-564C-409F-B26B-CC7A4AFFFECB}"/>
              </a:ext>
            </a:extLst>
          </p:cNvPr>
          <p:cNvSpPr/>
          <p:nvPr/>
        </p:nvSpPr>
        <p:spPr>
          <a:xfrm>
            <a:off x="4695104" y="3634905"/>
            <a:ext cx="820371" cy="1055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1D150635-E3EF-4086-8D42-C0F77EA85CFB}"/>
              </a:ext>
            </a:extLst>
          </p:cNvPr>
          <p:cNvSpPr txBox="1"/>
          <p:nvPr/>
        </p:nvSpPr>
        <p:spPr>
          <a:xfrm>
            <a:off x="4681131" y="4010833"/>
            <a:ext cx="104481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CACHE</a:t>
            </a:r>
          </a:p>
        </p:txBody>
      </p:sp>
      <p:cxnSp>
        <p:nvCxnSpPr>
          <p:cNvPr id="40" name="Egyenes összekötő 39">
            <a:extLst>
              <a:ext uri="{FF2B5EF4-FFF2-40B4-BE49-F238E27FC236}">
                <a16:creationId xmlns:a16="http://schemas.microsoft.com/office/drawing/2014/main" id="{60175333-F7CE-41C4-965E-B2CCADC26F2F}"/>
              </a:ext>
            </a:extLst>
          </p:cNvPr>
          <p:cNvCxnSpPr>
            <a:cxnSpLocks/>
            <a:stCxn id="19" idx="1"/>
          </p:cNvCxnSpPr>
          <p:nvPr/>
        </p:nvCxnSpPr>
        <p:spPr>
          <a:xfrm flipH="1" flipV="1">
            <a:off x="5515477" y="4186765"/>
            <a:ext cx="510400" cy="3490"/>
          </a:xfrm>
          <a:prstGeom prst="line">
            <a:avLst/>
          </a:prstGeom>
          <a:ln cap="flat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>
            <a:extLst>
              <a:ext uri="{FF2B5EF4-FFF2-40B4-BE49-F238E27FC236}">
                <a16:creationId xmlns:a16="http://schemas.microsoft.com/office/drawing/2014/main" id="{1ADD3965-36C2-4608-A9E1-F473F78E7E0B}"/>
              </a:ext>
            </a:extLst>
          </p:cNvPr>
          <p:cNvCxnSpPr>
            <a:cxnSpLocks/>
          </p:cNvCxnSpPr>
          <p:nvPr/>
        </p:nvCxnSpPr>
        <p:spPr>
          <a:xfrm flipH="1" flipV="1">
            <a:off x="4184002" y="4207398"/>
            <a:ext cx="510400" cy="3490"/>
          </a:xfrm>
          <a:prstGeom prst="line">
            <a:avLst/>
          </a:prstGeom>
          <a:ln cap="flat"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12469A6B-F7BC-4151-A409-E65228390EB0}"/>
              </a:ext>
            </a:extLst>
          </p:cNvPr>
          <p:cNvSpPr txBox="1"/>
          <p:nvPr/>
        </p:nvSpPr>
        <p:spPr>
          <a:xfrm>
            <a:off x="2761174" y="4324156"/>
            <a:ext cx="104481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CACHE</a:t>
            </a:r>
          </a:p>
        </p:txBody>
      </p:sp>
      <p:sp>
        <p:nvSpPr>
          <p:cNvPr id="42" name="Téglalap 41">
            <a:extLst>
              <a:ext uri="{FF2B5EF4-FFF2-40B4-BE49-F238E27FC236}">
                <a16:creationId xmlns:a16="http://schemas.microsoft.com/office/drawing/2014/main" id="{98621A2C-B9F2-4376-9BDC-A1DE93C3B0B5}"/>
              </a:ext>
            </a:extLst>
          </p:cNvPr>
          <p:cNvSpPr/>
          <p:nvPr/>
        </p:nvSpPr>
        <p:spPr>
          <a:xfrm>
            <a:off x="2535508" y="4324156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3" name="Téglalap 42">
            <a:extLst>
              <a:ext uri="{FF2B5EF4-FFF2-40B4-BE49-F238E27FC236}">
                <a16:creationId xmlns:a16="http://schemas.microsoft.com/office/drawing/2014/main" id="{A107592A-6333-4CDA-8117-E7D2A106D493}"/>
              </a:ext>
            </a:extLst>
          </p:cNvPr>
          <p:cNvSpPr/>
          <p:nvPr/>
        </p:nvSpPr>
        <p:spPr>
          <a:xfrm>
            <a:off x="969777" y="2244795"/>
            <a:ext cx="129048" cy="1055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Téglalap 43">
            <a:extLst>
              <a:ext uri="{FF2B5EF4-FFF2-40B4-BE49-F238E27FC236}">
                <a16:creationId xmlns:a16="http://schemas.microsoft.com/office/drawing/2014/main" id="{650065F4-08B3-45CA-836B-2D44B6602E10}"/>
              </a:ext>
            </a:extLst>
          </p:cNvPr>
          <p:cNvSpPr/>
          <p:nvPr/>
        </p:nvSpPr>
        <p:spPr>
          <a:xfrm>
            <a:off x="1336016" y="2253717"/>
            <a:ext cx="129048" cy="1055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5" name="Téglalap 44">
            <a:extLst>
              <a:ext uri="{FF2B5EF4-FFF2-40B4-BE49-F238E27FC236}">
                <a16:creationId xmlns:a16="http://schemas.microsoft.com/office/drawing/2014/main" id="{9561EDE9-F019-44BA-9EAF-57251099D280}"/>
              </a:ext>
            </a:extLst>
          </p:cNvPr>
          <p:cNvSpPr/>
          <p:nvPr/>
        </p:nvSpPr>
        <p:spPr>
          <a:xfrm>
            <a:off x="1769351" y="2253717"/>
            <a:ext cx="129048" cy="1055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942EEC81-142C-4EC4-B155-7C6CC49E7CC3}"/>
              </a:ext>
            </a:extLst>
          </p:cNvPr>
          <p:cNvSpPr txBox="1"/>
          <p:nvPr/>
        </p:nvSpPr>
        <p:spPr>
          <a:xfrm>
            <a:off x="922448" y="1929831"/>
            <a:ext cx="105477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SLOT-ok</a:t>
            </a:r>
          </a:p>
        </p:txBody>
      </p:sp>
    </p:spTree>
    <p:extLst>
      <p:ext uri="{BB962C8B-B14F-4D97-AF65-F5344CB8AC3E}">
        <p14:creationId xmlns:p14="http://schemas.microsoft.com/office/powerpoint/2010/main" val="223036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1915E93-AC60-46A3-B771-459EB9810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840" y="365125"/>
            <a:ext cx="10774960" cy="1325563"/>
          </a:xfrm>
        </p:spPr>
        <p:txBody>
          <a:bodyPr/>
          <a:lstStyle/>
          <a:p>
            <a:r>
              <a:rPr lang="hu-HU" dirty="0"/>
              <a:t>PC = </a:t>
            </a:r>
            <a:r>
              <a:rPr lang="hu-HU" dirty="0" err="1"/>
              <a:t>Personal</a:t>
            </a:r>
            <a:r>
              <a:rPr lang="hu-HU" dirty="0"/>
              <a:t> Computer – Személyi számítógép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7AAF66-F3BC-4FBA-B78A-1EF7986CE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PC-k sín (</a:t>
            </a:r>
            <a:r>
              <a:rPr lang="hu-HU" dirty="0" err="1"/>
              <a:t>bus</a:t>
            </a:r>
            <a:r>
              <a:rPr lang="hu-HU" dirty="0"/>
              <a:t>) rendszerű felépítésűek.</a:t>
            </a:r>
          </a:p>
          <a:p>
            <a:pPr marL="0" indent="0">
              <a:buNone/>
            </a:pPr>
            <a:r>
              <a:rPr lang="hu-HU" dirty="0"/>
              <a:t>A sínek vezetékkötegek, amelyik nyomtatott áramkör formájában vannak jelen az alaplapon.</a:t>
            </a:r>
          </a:p>
          <a:p>
            <a:pPr>
              <a:buFontTx/>
              <a:buChar char="-"/>
            </a:pPr>
            <a:r>
              <a:rPr lang="hu-HU" dirty="0"/>
              <a:t>Adat sín (</a:t>
            </a:r>
            <a:r>
              <a:rPr lang="hu-HU" dirty="0" err="1"/>
              <a:t>data</a:t>
            </a:r>
            <a:r>
              <a:rPr lang="hu-HU" dirty="0"/>
              <a:t> </a:t>
            </a:r>
            <a:r>
              <a:rPr lang="hu-HU" dirty="0" err="1"/>
              <a:t>bus</a:t>
            </a:r>
            <a:r>
              <a:rPr lang="hu-HU" dirty="0"/>
              <a:t>) – amelyen az adatok áramlanak</a:t>
            </a:r>
          </a:p>
          <a:p>
            <a:pPr>
              <a:buFontTx/>
              <a:buChar char="-"/>
            </a:pPr>
            <a:r>
              <a:rPr lang="hu-HU" dirty="0"/>
              <a:t>Vezérlő sín (</a:t>
            </a:r>
            <a:r>
              <a:rPr lang="hu-HU" dirty="0" err="1"/>
              <a:t>control</a:t>
            </a:r>
            <a:r>
              <a:rPr lang="hu-HU" dirty="0"/>
              <a:t> </a:t>
            </a:r>
            <a:r>
              <a:rPr lang="hu-HU" dirty="0" err="1"/>
              <a:t>bus</a:t>
            </a:r>
            <a:r>
              <a:rPr lang="hu-HU" dirty="0"/>
              <a:t>) – a vezérlőjeleket továbbítja</a:t>
            </a:r>
          </a:p>
          <a:p>
            <a:pPr>
              <a:buFontTx/>
              <a:buChar char="-"/>
            </a:pPr>
            <a:r>
              <a:rPr lang="hu-HU" dirty="0"/>
              <a:t>Cím sín (</a:t>
            </a:r>
            <a:r>
              <a:rPr lang="hu-HU" dirty="0" err="1"/>
              <a:t>address</a:t>
            </a:r>
            <a:r>
              <a:rPr lang="hu-HU" dirty="0"/>
              <a:t> </a:t>
            </a:r>
            <a:r>
              <a:rPr lang="hu-HU" dirty="0" err="1"/>
              <a:t>bus</a:t>
            </a:r>
            <a:r>
              <a:rPr lang="hu-HU" dirty="0"/>
              <a:t>)  - a memóriák, illetve az eszközök, perifériák címei haladnak rajta</a:t>
            </a:r>
          </a:p>
          <a:p>
            <a:pPr>
              <a:buFontTx/>
              <a:buChar char="-"/>
            </a:pPr>
            <a:r>
              <a:rPr lang="hu-HU" dirty="0"/>
              <a:t>Szerviz sín (service </a:t>
            </a:r>
            <a:r>
              <a:rPr lang="hu-HU" dirty="0" err="1"/>
              <a:t>bus</a:t>
            </a:r>
            <a:r>
              <a:rPr lang="hu-HU" dirty="0"/>
              <a:t>) – vegyes használatú vezetékek, pl. tápellátás, órajel, </a:t>
            </a:r>
            <a:r>
              <a:rPr lang="hu-HU" dirty="0" err="1"/>
              <a:t>reset</a:t>
            </a:r>
            <a:r>
              <a:rPr lang="hu-HU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71842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520555" y="2445127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520554" y="2681417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520554" y="2931688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520555" y="3229498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208141" y="2228671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3885327" y="4878177"/>
            <a:ext cx="2952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/>
              <a:t>A sínrendszer</a:t>
            </a:r>
          </a:p>
        </p:txBody>
      </p:sp>
    </p:spTree>
    <p:extLst>
      <p:ext uri="{BB962C8B-B14F-4D97-AF65-F5344CB8AC3E}">
        <p14:creationId xmlns:p14="http://schemas.microsoft.com/office/powerpoint/2010/main" val="2172246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486562" y="2461118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486561" y="2697408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486561" y="29476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486562" y="3245489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208141" y="2261421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400836" y="5168632"/>
            <a:ext cx="109224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CPU – </a:t>
            </a:r>
            <a:r>
              <a:rPr lang="hu-HU" sz="3200" dirty="0" err="1"/>
              <a:t>Central</a:t>
            </a:r>
            <a:r>
              <a:rPr lang="hu-HU" sz="3200" dirty="0"/>
              <a:t> </a:t>
            </a:r>
            <a:r>
              <a:rPr lang="hu-HU" sz="3200" dirty="0" err="1"/>
              <a:t>Processing</a:t>
            </a:r>
            <a:r>
              <a:rPr lang="hu-HU" sz="3200" dirty="0"/>
              <a:t> Unit - központi feldolgozó egység – mikroprocesszor, amely egy nagy integráltságú áramköri elem.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545284" y="3543299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1897179" y="346944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ECBC16F8-9FE8-405E-803B-13775A11A1D4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D3415B97-4AF9-43E5-973B-16A03E795A92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B4FC7ACB-773E-415C-AAFE-4B5A418993A4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11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486561" y="5122965"/>
            <a:ext cx="109224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ALU – </a:t>
            </a:r>
            <a:r>
              <a:rPr lang="hu-HU" sz="3200" dirty="0" err="1"/>
              <a:t>Arithmetic</a:t>
            </a:r>
            <a:r>
              <a:rPr lang="hu-HU" sz="3200" dirty="0"/>
              <a:t> </a:t>
            </a:r>
            <a:r>
              <a:rPr lang="hu-HU" sz="3200" dirty="0" err="1"/>
              <a:t>Logic</a:t>
            </a:r>
            <a:r>
              <a:rPr lang="hu-HU" sz="3200" dirty="0"/>
              <a:t> Unit – aritmetikai-logikai egység , azaz számolómű – kettes számrendszerben hajtja végre a számítási műveleteket.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E183300D-B16B-4660-8FF2-35A0D8029481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D36BAEAD-1103-4B9D-B256-9A51C64A31E2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23D53FF7-E25F-4618-ADA0-61EF706CCE1F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64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486561" y="5122965"/>
            <a:ext cx="109224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CU – </a:t>
            </a:r>
            <a:r>
              <a:rPr lang="hu-HU" sz="3200" dirty="0" err="1"/>
              <a:t>Control</a:t>
            </a:r>
            <a:r>
              <a:rPr lang="hu-HU" sz="3200" dirty="0"/>
              <a:t> Unit – vezérlő egység , vezérlőmű – értelmezi a soron következő utasításokat, és gondoskodik azok végrehajtásáról.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9292BA37-B753-47DC-8716-DBD23EAB507C}"/>
              </a:ext>
            </a:extLst>
          </p:cNvPr>
          <p:cNvSpPr/>
          <p:nvPr/>
        </p:nvSpPr>
        <p:spPr>
          <a:xfrm>
            <a:off x="939785" y="4333422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81C05F6-77CA-4EB6-B26D-B17E513890AB}"/>
              </a:ext>
            </a:extLst>
          </p:cNvPr>
          <p:cNvSpPr txBox="1"/>
          <p:nvPr/>
        </p:nvSpPr>
        <p:spPr>
          <a:xfrm>
            <a:off x="1283472" y="433342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CU</a:t>
            </a:r>
          </a:p>
        </p:txBody>
      </p: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012CD4E9-E87E-487F-BB3B-ED538799F165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DBBBFEAC-F4B9-4531-9152-B02DA61028C5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001F1D7C-D587-4520-886B-6CDAB0EE1DEB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114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486561" y="5122965"/>
            <a:ext cx="109224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Regiszterek – pillanatnyi tárak. Csak addig a néhány pillanatig tartózkodnak benne az adatok, amíg a műveletek azokon végrehajtódnak.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9292BA37-B753-47DC-8716-DBD23EAB507C}"/>
              </a:ext>
            </a:extLst>
          </p:cNvPr>
          <p:cNvSpPr/>
          <p:nvPr/>
        </p:nvSpPr>
        <p:spPr>
          <a:xfrm>
            <a:off x="939785" y="4333422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81C05F6-77CA-4EB6-B26D-B17E513890AB}"/>
              </a:ext>
            </a:extLst>
          </p:cNvPr>
          <p:cNvSpPr txBox="1"/>
          <p:nvPr/>
        </p:nvSpPr>
        <p:spPr>
          <a:xfrm>
            <a:off x="1283472" y="433342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CU</a:t>
            </a:r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3C67C974-E18C-4B4E-BA99-78A89673D2F9}"/>
              </a:ext>
            </a:extLst>
          </p:cNvPr>
          <p:cNvSpPr/>
          <p:nvPr/>
        </p:nvSpPr>
        <p:spPr>
          <a:xfrm>
            <a:off x="2556151" y="3798104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14EBC810-7EFD-4F27-AF03-CD5127700434}"/>
              </a:ext>
            </a:extLst>
          </p:cNvPr>
          <p:cNvSpPr txBox="1"/>
          <p:nvPr/>
        </p:nvSpPr>
        <p:spPr>
          <a:xfrm>
            <a:off x="2627784" y="3786653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Regiszterek</a:t>
            </a:r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A749FC42-8720-46D8-867A-F70C68106492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25B67B0F-81F5-4076-A7B7-4599D62A6D43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34A6D069-A2E8-4E81-A5D7-BA858C685114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976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486561" y="5122965"/>
            <a:ext cx="109224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Operatív memória, vagy központ tár – a processzor az itt lévő adatokat olvassa be a regiszterekbe, amelyeket aztán fel tud dolgozni. RAM és ROM típusú memóriák vannak.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9292BA37-B753-47DC-8716-DBD23EAB507C}"/>
              </a:ext>
            </a:extLst>
          </p:cNvPr>
          <p:cNvSpPr/>
          <p:nvPr/>
        </p:nvSpPr>
        <p:spPr>
          <a:xfrm>
            <a:off x="939785" y="4333422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81C05F6-77CA-4EB6-B26D-B17E513890AB}"/>
              </a:ext>
            </a:extLst>
          </p:cNvPr>
          <p:cNvSpPr txBox="1"/>
          <p:nvPr/>
        </p:nvSpPr>
        <p:spPr>
          <a:xfrm>
            <a:off x="1283472" y="433342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CU</a:t>
            </a:r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3C67C974-E18C-4B4E-BA99-78A89673D2F9}"/>
              </a:ext>
            </a:extLst>
          </p:cNvPr>
          <p:cNvSpPr/>
          <p:nvPr/>
        </p:nvSpPr>
        <p:spPr>
          <a:xfrm>
            <a:off x="2556151" y="3798104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14EBC810-7EFD-4F27-AF03-CD5127700434}"/>
              </a:ext>
            </a:extLst>
          </p:cNvPr>
          <p:cNvSpPr txBox="1"/>
          <p:nvPr/>
        </p:nvSpPr>
        <p:spPr>
          <a:xfrm>
            <a:off x="2627784" y="3786653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Regiszterek</a:t>
            </a:r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6CA5184-616E-44EF-A449-1E1BB70D76EE}"/>
              </a:ext>
            </a:extLst>
          </p:cNvPr>
          <p:cNvSpPr/>
          <p:nvPr/>
        </p:nvSpPr>
        <p:spPr>
          <a:xfrm>
            <a:off x="6031682" y="3542095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80E49F22-31DD-416D-869C-5A1AEB179D06}"/>
              </a:ext>
            </a:extLst>
          </p:cNvPr>
          <p:cNvSpPr txBox="1"/>
          <p:nvPr/>
        </p:nvSpPr>
        <p:spPr>
          <a:xfrm>
            <a:off x="6597107" y="3561596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Operatív memória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7496F7F-483C-41BA-8BC5-4E188EE4B45C}"/>
              </a:ext>
            </a:extLst>
          </p:cNvPr>
          <p:cNvSpPr txBox="1"/>
          <p:nvPr/>
        </p:nvSpPr>
        <p:spPr>
          <a:xfrm>
            <a:off x="7029117" y="3920118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RAM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BF6EC9E3-C13B-4158-A654-74B991D4F322}"/>
              </a:ext>
            </a:extLst>
          </p:cNvPr>
          <p:cNvSpPr txBox="1"/>
          <p:nvPr/>
        </p:nvSpPr>
        <p:spPr>
          <a:xfrm>
            <a:off x="7029117" y="4254119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ROM</a:t>
            </a:r>
          </a:p>
        </p:txBody>
      </p: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99E067E7-0C87-4C54-9315-3432FCD1B8D7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2E08557D-523C-4202-8E16-2D161E405A19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DB935FE7-C232-46DF-B4C9-6F0594BBAFAF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2CFD307A-4D58-400C-96B5-5E2BA6744095}"/>
              </a:ext>
            </a:extLst>
          </p:cNvPr>
          <p:cNvCxnSpPr>
            <a:cxnSpLocks/>
          </p:cNvCxnSpPr>
          <p:nvPr/>
        </p:nvCxnSpPr>
        <p:spPr>
          <a:xfrm flipV="1">
            <a:off x="910590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84BAC56B-1DE4-4FA1-9ED6-413DC28C79F9}"/>
              </a:ext>
            </a:extLst>
          </p:cNvPr>
          <p:cNvCxnSpPr>
            <a:cxnSpLocks/>
          </p:cNvCxnSpPr>
          <p:nvPr/>
        </p:nvCxnSpPr>
        <p:spPr>
          <a:xfrm flipV="1">
            <a:off x="891540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2DAE0314-1161-476E-A2FE-4739D2FE4FEB}"/>
              </a:ext>
            </a:extLst>
          </p:cNvPr>
          <p:cNvCxnSpPr>
            <a:cxnSpLocks/>
          </p:cNvCxnSpPr>
          <p:nvPr/>
        </p:nvCxnSpPr>
        <p:spPr>
          <a:xfrm flipV="1">
            <a:off x="868680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704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8178C94B-C0E6-4313-9E82-1721FE2CE171}"/>
              </a:ext>
            </a:extLst>
          </p:cNvPr>
          <p:cNvCxnSpPr>
            <a:cxnSpLocks/>
          </p:cNvCxnSpPr>
          <p:nvPr/>
        </p:nvCxnSpPr>
        <p:spPr>
          <a:xfrm>
            <a:off x="713063" y="246618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979B1780-73B0-474E-A9D8-191C5897D7CB}"/>
              </a:ext>
            </a:extLst>
          </p:cNvPr>
          <p:cNvCxnSpPr>
            <a:cxnSpLocks/>
          </p:cNvCxnSpPr>
          <p:nvPr/>
        </p:nvCxnSpPr>
        <p:spPr>
          <a:xfrm>
            <a:off x="713062" y="2702479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82FC097-DB54-4815-8C67-2ECB3365AFFC}"/>
              </a:ext>
            </a:extLst>
          </p:cNvPr>
          <p:cNvCxnSpPr>
            <a:cxnSpLocks/>
          </p:cNvCxnSpPr>
          <p:nvPr/>
        </p:nvCxnSpPr>
        <p:spPr>
          <a:xfrm>
            <a:off x="713062" y="2952750"/>
            <a:ext cx="86154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2DAFEEC-0AD9-4CFC-839D-EA0C56812C93}"/>
              </a:ext>
            </a:extLst>
          </p:cNvPr>
          <p:cNvCxnSpPr>
            <a:cxnSpLocks/>
          </p:cNvCxnSpPr>
          <p:nvPr/>
        </p:nvCxnSpPr>
        <p:spPr>
          <a:xfrm>
            <a:off x="713063" y="3250560"/>
            <a:ext cx="86154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C37A08-7559-4C8C-A306-EB5435E634F2}"/>
              </a:ext>
            </a:extLst>
          </p:cNvPr>
          <p:cNvSpPr txBox="1"/>
          <p:nvPr/>
        </p:nvSpPr>
        <p:spPr>
          <a:xfrm>
            <a:off x="9429224" y="2221158"/>
            <a:ext cx="1979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adat sín</a:t>
            </a:r>
          </a:p>
          <a:p>
            <a:r>
              <a:rPr lang="hu-HU" dirty="0"/>
              <a:t>vezérlő sín</a:t>
            </a:r>
          </a:p>
          <a:p>
            <a:r>
              <a:rPr lang="hu-HU" dirty="0"/>
              <a:t>cím sín</a:t>
            </a:r>
          </a:p>
          <a:p>
            <a:r>
              <a:rPr lang="hu-HU" dirty="0"/>
              <a:t>szervíz sín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F7414BB3-577D-4142-8ECF-EE035A651451}"/>
              </a:ext>
            </a:extLst>
          </p:cNvPr>
          <p:cNvSpPr txBox="1"/>
          <p:nvPr/>
        </p:nvSpPr>
        <p:spPr>
          <a:xfrm>
            <a:off x="486561" y="5129950"/>
            <a:ext cx="109224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Perifériák – a számítógép központi részéhez kapcsolt eszközök.</a:t>
            </a:r>
          </a:p>
          <a:p>
            <a:r>
              <a:rPr lang="hu-HU" sz="3200" dirty="0"/>
              <a:t>Bemeneti (input), kimeneti (output), be- és kimeneti (I/O) perifériák csoportjait különböztetjük meg.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43DEC2D-7985-41DA-B093-6DB13E2D99EA}"/>
              </a:ext>
            </a:extLst>
          </p:cNvPr>
          <p:cNvSpPr/>
          <p:nvPr/>
        </p:nvSpPr>
        <p:spPr>
          <a:xfrm>
            <a:off x="771785" y="3548370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14C12B-7858-49F8-B7C9-673002C087F6}"/>
              </a:ext>
            </a:extLst>
          </p:cNvPr>
          <p:cNvSpPr txBox="1"/>
          <p:nvPr/>
        </p:nvSpPr>
        <p:spPr>
          <a:xfrm>
            <a:off x="2123680" y="3474513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CPU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72BEC25-3C84-4F87-8D33-67AF86980B56}"/>
              </a:ext>
            </a:extLst>
          </p:cNvPr>
          <p:cNvSpPr/>
          <p:nvPr/>
        </p:nvSpPr>
        <p:spPr>
          <a:xfrm>
            <a:off x="942975" y="3790950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D34E2DEE-6075-455D-A228-A0E0EE987B97}"/>
              </a:ext>
            </a:extLst>
          </p:cNvPr>
          <p:cNvSpPr txBox="1"/>
          <p:nvPr/>
        </p:nvSpPr>
        <p:spPr>
          <a:xfrm>
            <a:off x="1283472" y="3767558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ALU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9292BA37-B753-47DC-8716-DBD23EAB507C}"/>
              </a:ext>
            </a:extLst>
          </p:cNvPr>
          <p:cNvSpPr/>
          <p:nvPr/>
        </p:nvSpPr>
        <p:spPr>
          <a:xfrm>
            <a:off x="939785" y="4333422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81C05F6-77CA-4EB6-B26D-B17E513890AB}"/>
              </a:ext>
            </a:extLst>
          </p:cNvPr>
          <p:cNvSpPr txBox="1"/>
          <p:nvPr/>
        </p:nvSpPr>
        <p:spPr>
          <a:xfrm>
            <a:off x="1283472" y="4333422"/>
            <a:ext cx="6937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CU</a:t>
            </a:r>
          </a:p>
        </p:txBody>
      </p:sp>
      <p:sp>
        <p:nvSpPr>
          <p:cNvPr id="16" name="Téglalap 15">
            <a:extLst>
              <a:ext uri="{FF2B5EF4-FFF2-40B4-BE49-F238E27FC236}">
                <a16:creationId xmlns:a16="http://schemas.microsoft.com/office/drawing/2014/main" id="{3C67C974-E18C-4B4E-BA99-78A89673D2F9}"/>
              </a:ext>
            </a:extLst>
          </p:cNvPr>
          <p:cNvSpPr/>
          <p:nvPr/>
        </p:nvSpPr>
        <p:spPr>
          <a:xfrm>
            <a:off x="2556151" y="3798104"/>
            <a:ext cx="1381125" cy="400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14EBC810-7EFD-4F27-AF03-CD5127700434}"/>
              </a:ext>
            </a:extLst>
          </p:cNvPr>
          <p:cNvSpPr txBox="1"/>
          <p:nvPr/>
        </p:nvSpPr>
        <p:spPr>
          <a:xfrm>
            <a:off x="2627784" y="3786653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Regiszterek</a:t>
            </a:r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6CA5184-616E-44EF-A449-1E1BB70D76EE}"/>
              </a:ext>
            </a:extLst>
          </p:cNvPr>
          <p:cNvSpPr/>
          <p:nvPr/>
        </p:nvSpPr>
        <p:spPr>
          <a:xfrm>
            <a:off x="6045970" y="3542095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80E49F22-31DD-416D-869C-5A1AEB179D06}"/>
              </a:ext>
            </a:extLst>
          </p:cNvPr>
          <p:cNvSpPr txBox="1"/>
          <p:nvPr/>
        </p:nvSpPr>
        <p:spPr>
          <a:xfrm>
            <a:off x="6638658" y="3569865"/>
            <a:ext cx="206908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Operatív memória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7496F7F-483C-41BA-8BC5-4E188EE4B45C}"/>
              </a:ext>
            </a:extLst>
          </p:cNvPr>
          <p:cNvSpPr txBox="1"/>
          <p:nvPr/>
        </p:nvSpPr>
        <p:spPr>
          <a:xfrm>
            <a:off x="7029117" y="3920118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RAM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BF6EC9E3-C13B-4158-A654-74B991D4F322}"/>
              </a:ext>
            </a:extLst>
          </p:cNvPr>
          <p:cNvSpPr txBox="1"/>
          <p:nvPr/>
        </p:nvSpPr>
        <p:spPr>
          <a:xfrm>
            <a:off x="7029117" y="4254119"/>
            <a:ext cx="140266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- ROM</a:t>
            </a:r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25BFAB55-317A-4BF2-A8F1-6E2B59B2C08B}"/>
              </a:ext>
            </a:extLst>
          </p:cNvPr>
          <p:cNvSpPr/>
          <p:nvPr/>
        </p:nvSpPr>
        <p:spPr>
          <a:xfrm>
            <a:off x="713062" y="585125"/>
            <a:ext cx="3397542" cy="1327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D463B4D7-5A01-428C-BA85-4BE904133335}"/>
              </a:ext>
            </a:extLst>
          </p:cNvPr>
          <p:cNvSpPr txBox="1"/>
          <p:nvPr/>
        </p:nvSpPr>
        <p:spPr>
          <a:xfrm>
            <a:off x="1480399" y="537012"/>
            <a:ext cx="215150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u-HU" sz="2000" dirty="0"/>
              <a:t>      Perifériák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Output</a:t>
            </a:r>
          </a:p>
          <a:p>
            <a:pPr marL="342900" indent="-342900">
              <a:buFontTx/>
              <a:buChar char="-"/>
            </a:pPr>
            <a:r>
              <a:rPr lang="hu-HU" sz="2000" dirty="0"/>
              <a:t>Input/output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7A03D761-C2EF-4D98-9DED-634D440E1E08}"/>
              </a:ext>
            </a:extLst>
          </p:cNvPr>
          <p:cNvCxnSpPr>
            <a:cxnSpLocks/>
          </p:cNvCxnSpPr>
          <p:nvPr/>
        </p:nvCxnSpPr>
        <p:spPr>
          <a:xfrm flipV="1">
            <a:off x="356235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C00352FE-B044-4F2E-9AB4-96F2629674A9}"/>
              </a:ext>
            </a:extLst>
          </p:cNvPr>
          <p:cNvCxnSpPr>
            <a:cxnSpLocks/>
          </p:cNvCxnSpPr>
          <p:nvPr/>
        </p:nvCxnSpPr>
        <p:spPr>
          <a:xfrm flipV="1">
            <a:off x="337185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201B5A0D-404C-4731-837A-19435AEF058F}"/>
              </a:ext>
            </a:extLst>
          </p:cNvPr>
          <p:cNvCxnSpPr>
            <a:cxnSpLocks/>
          </p:cNvCxnSpPr>
          <p:nvPr/>
        </p:nvCxnSpPr>
        <p:spPr>
          <a:xfrm flipV="1">
            <a:off x="314325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1F980BF0-88BE-4CD6-96D6-FE608778EAFE}"/>
              </a:ext>
            </a:extLst>
          </p:cNvPr>
          <p:cNvCxnSpPr>
            <a:cxnSpLocks/>
          </p:cNvCxnSpPr>
          <p:nvPr/>
        </p:nvCxnSpPr>
        <p:spPr>
          <a:xfrm flipV="1">
            <a:off x="9105900" y="2461118"/>
            <a:ext cx="0" cy="1082181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A31B04C2-0887-4414-AA5C-82F2963E653E}"/>
              </a:ext>
            </a:extLst>
          </p:cNvPr>
          <p:cNvCxnSpPr>
            <a:cxnSpLocks/>
          </p:cNvCxnSpPr>
          <p:nvPr/>
        </p:nvCxnSpPr>
        <p:spPr>
          <a:xfrm flipV="1">
            <a:off x="8915400" y="2704399"/>
            <a:ext cx="0" cy="838900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A852ADDC-B5ED-4B94-974F-96D887BC67ED}"/>
              </a:ext>
            </a:extLst>
          </p:cNvPr>
          <p:cNvCxnSpPr>
            <a:cxnSpLocks/>
          </p:cNvCxnSpPr>
          <p:nvPr/>
        </p:nvCxnSpPr>
        <p:spPr>
          <a:xfrm flipV="1">
            <a:off x="8686800" y="2947680"/>
            <a:ext cx="0" cy="595619"/>
          </a:xfrm>
          <a:prstGeom prst="line">
            <a:avLst/>
          </a:prstGeom>
          <a:ln cap="flat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608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494</Words>
  <Application>Microsoft Office PowerPoint</Application>
  <PresentationFormat>Szélesvásznú</PresentationFormat>
  <Paragraphs>147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Office-téma</vt:lpstr>
      <vt:lpstr>A számítógép felépítése</vt:lpstr>
      <vt:lpstr>PC = Personal Computer – Személyi számítógép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számítógép felépítése</dc:title>
  <dc:creator>13-tanari</dc:creator>
  <cp:lastModifiedBy>13-tanari</cp:lastModifiedBy>
  <cp:revision>13</cp:revision>
  <dcterms:created xsi:type="dcterms:W3CDTF">2023-09-20T06:55:58Z</dcterms:created>
  <dcterms:modified xsi:type="dcterms:W3CDTF">2023-09-20T08:41:14Z</dcterms:modified>
</cp:coreProperties>
</file>