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704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328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371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609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371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3099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091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463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700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185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674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3D3F4-F118-441B-86E1-3C985F704EAF}" type="datetimeFigureOut">
              <a:rPr lang="hu-HU" smtClean="0"/>
              <a:t>2023. 10. 11.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79C80-C852-42A2-8E13-5C0BEDAC4D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628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FF00"/>
                </a:solidFill>
              </a:rPr>
              <a:t>Programozás</a:t>
            </a:r>
            <a:endParaRPr lang="hu-HU" dirty="0">
              <a:solidFill>
                <a:srgbClr val="FFFF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Bevezetés a programozásba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20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372200" y="116632"/>
            <a:ext cx="2624336" cy="360040"/>
          </a:xfrm>
        </p:spPr>
        <p:txBody>
          <a:bodyPr>
            <a:normAutofit fontScale="85000" lnSpcReduction="10000"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Bevezetés a programozásba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23528" y="836712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Hardver</a:t>
            </a:r>
            <a:r>
              <a:rPr lang="hu-HU" sz="3200" dirty="0" smtClean="0">
                <a:solidFill>
                  <a:schemeClr val="bg1"/>
                </a:solidFill>
              </a:rPr>
              <a:t> - csak a puszta „vas”.</a:t>
            </a:r>
          </a:p>
          <a:p>
            <a:r>
              <a:rPr lang="hu-HU" sz="3200" dirty="0" smtClean="0">
                <a:solidFill>
                  <a:srgbClr val="FFFF00"/>
                </a:solidFill>
              </a:rPr>
              <a:t>Szoftver</a:t>
            </a:r>
            <a:r>
              <a:rPr lang="hu-HU" sz="3200" dirty="0" smtClean="0">
                <a:solidFill>
                  <a:schemeClr val="bg1"/>
                </a:solidFill>
              </a:rPr>
              <a:t> – az elvégzendő feladatokat tartalmazza.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23528" y="2276872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A mikroprocesszor csak az ő nyelvén érti a parancsokat, ez a </a:t>
            </a:r>
            <a:r>
              <a:rPr lang="hu-HU" sz="3200" dirty="0" smtClean="0">
                <a:solidFill>
                  <a:srgbClr val="FFFF00"/>
                </a:solidFill>
              </a:rPr>
              <a:t>gépi kód</a:t>
            </a:r>
            <a:r>
              <a:rPr lang="hu-HU" sz="3200" dirty="0" smtClean="0">
                <a:solidFill>
                  <a:schemeClr val="bg1"/>
                </a:solidFill>
              </a:rPr>
              <a:t>, ezt képes végrehajtani.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325792" y="3645024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Az ember </a:t>
            </a:r>
            <a:r>
              <a:rPr lang="hu-HU" sz="3200" dirty="0" smtClean="0">
                <a:solidFill>
                  <a:srgbClr val="FFFF00"/>
                </a:solidFill>
              </a:rPr>
              <a:t>magas szintű programozási nyelv</a:t>
            </a:r>
            <a:r>
              <a:rPr lang="hu-HU" sz="3200" dirty="0" smtClean="0">
                <a:solidFill>
                  <a:schemeClr val="bg1"/>
                </a:solidFill>
              </a:rPr>
              <a:t>eket használ, azok segítségével állítja elő az ún. </a:t>
            </a:r>
            <a:r>
              <a:rPr lang="hu-HU" sz="3200" dirty="0" smtClean="0">
                <a:solidFill>
                  <a:srgbClr val="FFFF00"/>
                </a:solidFill>
              </a:rPr>
              <a:t>forráskód</a:t>
            </a:r>
            <a:r>
              <a:rPr lang="hu-HU" sz="3200" dirty="0" smtClean="0">
                <a:solidFill>
                  <a:schemeClr val="bg1"/>
                </a:solidFill>
              </a:rPr>
              <a:t>ot.</a:t>
            </a:r>
            <a:endParaRPr lang="hu-H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95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372200" y="116632"/>
            <a:ext cx="2624336" cy="360040"/>
          </a:xfrm>
        </p:spPr>
        <p:txBody>
          <a:bodyPr>
            <a:normAutofit fontScale="85000" lnSpcReduction="10000"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Bevezetés a programozásba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16712" y="62068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A magas szintű programozási nyelvek összetevői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44168" y="2060848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ábécé</a:t>
            </a:r>
            <a:r>
              <a:rPr lang="hu-HU" sz="3200" dirty="0" smtClean="0">
                <a:solidFill>
                  <a:schemeClr val="bg1"/>
                </a:solidFill>
              </a:rPr>
              <a:t> </a:t>
            </a:r>
            <a:r>
              <a:rPr lang="hu-HU" sz="3200" dirty="0" smtClean="0">
                <a:solidFill>
                  <a:schemeClr val="bg1"/>
                </a:solidFill>
              </a:rPr>
              <a:t>–</a:t>
            </a:r>
            <a:r>
              <a:rPr lang="hu-HU" sz="3200" dirty="0" smtClean="0">
                <a:solidFill>
                  <a:schemeClr val="bg1"/>
                </a:solidFill>
              </a:rPr>
              <a:t> karakterkészlet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373888" y="2780928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szótár</a:t>
            </a:r>
            <a:r>
              <a:rPr lang="hu-HU" sz="3200" dirty="0" smtClean="0">
                <a:solidFill>
                  <a:schemeClr val="bg1"/>
                </a:solidFill>
              </a:rPr>
              <a:t> – a forráskódban használható (kulcs)szavak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02504" y="3573015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szintaxis</a:t>
            </a:r>
            <a:r>
              <a:rPr lang="hu-HU" sz="3200" dirty="0" smtClean="0">
                <a:solidFill>
                  <a:schemeClr val="bg1"/>
                </a:solidFill>
              </a:rPr>
              <a:t> – nyelvtan, helyesírás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5968" y="4509120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szemantika</a:t>
            </a:r>
            <a:r>
              <a:rPr lang="hu-HU" sz="3200" dirty="0" smtClean="0">
                <a:solidFill>
                  <a:schemeClr val="bg1"/>
                </a:solidFill>
              </a:rPr>
              <a:t> </a:t>
            </a:r>
            <a:r>
              <a:rPr lang="hu-HU" sz="3200" dirty="0" smtClean="0">
                <a:solidFill>
                  <a:schemeClr val="bg1"/>
                </a:solidFill>
              </a:rPr>
              <a:t>– </a:t>
            </a:r>
            <a:r>
              <a:rPr lang="hu-HU" sz="3200" dirty="0" smtClean="0">
                <a:solidFill>
                  <a:schemeClr val="bg1"/>
                </a:solidFill>
              </a:rPr>
              <a:t>tartalmi helyesség</a:t>
            </a:r>
          </a:p>
        </p:txBody>
      </p:sp>
    </p:spTree>
    <p:extLst>
      <p:ext uri="{BB962C8B-B14F-4D97-AF65-F5344CB8AC3E}">
        <p14:creationId xmlns:p14="http://schemas.microsoft.com/office/powerpoint/2010/main" val="3968761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372200" y="116632"/>
            <a:ext cx="2624336" cy="360040"/>
          </a:xfrm>
        </p:spPr>
        <p:txBody>
          <a:bodyPr>
            <a:normAutofit fontScale="85000" lnSpcReduction="10000"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Bevezetés a programozásba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16712" y="40466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A szoftverfejlesztők feladatai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84256" y="119675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rgbClr val="FFFF00"/>
                </a:solidFill>
              </a:rPr>
              <a:t>f</a:t>
            </a:r>
            <a:r>
              <a:rPr lang="hu-HU" sz="3200" dirty="0" smtClean="0">
                <a:solidFill>
                  <a:srgbClr val="FFFF00"/>
                </a:solidFill>
              </a:rPr>
              <a:t>orráskód elkészítése</a:t>
            </a:r>
            <a:r>
              <a:rPr lang="hu-HU" sz="3200" dirty="0" smtClean="0">
                <a:solidFill>
                  <a:schemeClr val="bg1"/>
                </a:solidFill>
              </a:rPr>
              <a:t> </a:t>
            </a:r>
            <a:r>
              <a:rPr lang="hu-HU" sz="3200" dirty="0" smtClean="0">
                <a:solidFill>
                  <a:schemeClr val="bg1"/>
                </a:solidFill>
              </a:rPr>
              <a:t>–</a:t>
            </a:r>
            <a:r>
              <a:rPr lang="hu-HU" sz="3200" dirty="0" smtClean="0">
                <a:solidFill>
                  <a:schemeClr val="bg1"/>
                </a:solidFill>
              </a:rPr>
              <a:t> programozás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433384" y="1700808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rgbClr val="FFFF00"/>
                </a:solidFill>
              </a:rPr>
              <a:t>m</a:t>
            </a:r>
            <a:r>
              <a:rPr lang="hu-HU" sz="3200" dirty="0" smtClean="0">
                <a:solidFill>
                  <a:srgbClr val="FFFF00"/>
                </a:solidFill>
              </a:rPr>
              <a:t>eglévő programok továbbfejlesztése</a:t>
            </a:r>
            <a:r>
              <a:rPr lang="hu-HU" sz="3200" dirty="0" smtClean="0">
                <a:solidFill>
                  <a:schemeClr val="bg1"/>
                </a:solidFill>
              </a:rPr>
              <a:t> – azaz a szoftverfrissítések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33384" y="2778026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programok tesztelése</a:t>
            </a:r>
            <a:endParaRPr lang="hu-HU" sz="3200" dirty="0" smtClean="0">
              <a:solidFill>
                <a:schemeClr val="bg1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436832" y="3359852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FFFF00"/>
                </a:solidFill>
              </a:rPr>
              <a:t>szoftverrendszerek tervezése</a:t>
            </a:r>
            <a:r>
              <a:rPr lang="hu-HU" sz="3200" dirty="0" smtClean="0">
                <a:solidFill>
                  <a:schemeClr val="bg1"/>
                </a:solidFill>
              </a:rPr>
              <a:t> – egy szoftver részeinek hatékony összehangolása</a:t>
            </a:r>
            <a:endParaRPr lang="hu-HU" sz="3200" dirty="0" smtClean="0">
              <a:solidFill>
                <a:schemeClr val="bg1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436832" y="4512022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>
                <a:solidFill>
                  <a:srgbClr val="FFFF00"/>
                </a:solidFill>
              </a:rPr>
              <a:t>w</a:t>
            </a:r>
            <a:r>
              <a:rPr lang="hu-HU" sz="3200" dirty="0" err="1" smtClean="0">
                <a:solidFill>
                  <a:srgbClr val="FFFF00"/>
                </a:solidFill>
              </a:rPr>
              <a:t>ebdizájneri</a:t>
            </a:r>
            <a:r>
              <a:rPr lang="hu-HU" sz="3200" dirty="0" smtClean="0">
                <a:solidFill>
                  <a:srgbClr val="FFFF00"/>
                </a:solidFill>
              </a:rPr>
              <a:t> feladatok</a:t>
            </a:r>
            <a:r>
              <a:rPr lang="hu-HU" sz="3200" dirty="0" smtClean="0">
                <a:solidFill>
                  <a:schemeClr val="bg1"/>
                </a:solidFill>
              </a:rPr>
              <a:t> </a:t>
            </a:r>
            <a:r>
              <a:rPr lang="hu-HU" sz="3200" dirty="0" smtClean="0">
                <a:solidFill>
                  <a:schemeClr val="bg1"/>
                </a:solidFill>
              </a:rPr>
              <a:t>– vizuális megjelenés, felhasználóbarát kialakítás, akadálymentesítés</a:t>
            </a:r>
            <a:endParaRPr lang="hu-HU" sz="3200" dirty="0" smtClean="0">
              <a:solidFill>
                <a:schemeClr val="bg1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09360" y="5589240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rgbClr val="FFFF00"/>
                </a:solidFill>
              </a:rPr>
              <a:t>b</a:t>
            </a:r>
            <a:r>
              <a:rPr lang="hu-HU" sz="3200" dirty="0" smtClean="0">
                <a:solidFill>
                  <a:srgbClr val="FFFF00"/>
                </a:solidFill>
              </a:rPr>
              <a:t>iztonsági ellenőrzések </a:t>
            </a:r>
            <a:r>
              <a:rPr lang="hu-HU" sz="3200" dirty="0" smtClean="0">
                <a:solidFill>
                  <a:schemeClr val="bg1"/>
                </a:solidFill>
              </a:rPr>
              <a:t>– a szoftver támadhatóságának ellenőrzése</a:t>
            </a:r>
            <a:endParaRPr lang="hu-HU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99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372200" y="116632"/>
            <a:ext cx="2624336" cy="360040"/>
          </a:xfrm>
        </p:spPr>
        <p:txBody>
          <a:bodyPr>
            <a:normAutofit fontScale="85000" lnSpcReduction="10000"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Bevezetés a programozásba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16712" y="47667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A fordító program</a:t>
            </a:r>
          </a:p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- </a:t>
            </a:r>
            <a:r>
              <a:rPr lang="hu-HU" sz="3600" dirty="0" err="1">
                <a:solidFill>
                  <a:schemeClr val="bg1"/>
                </a:solidFill>
              </a:rPr>
              <a:t>c</a:t>
            </a:r>
            <a:r>
              <a:rPr lang="hu-HU" sz="3600" dirty="0" err="1" smtClean="0">
                <a:solidFill>
                  <a:schemeClr val="bg1"/>
                </a:solidFill>
              </a:rPr>
              <a:t>ompiler</a:t>
            </a:r>
            <a:r>
              <a:rPr lang="hu-HU" sz="3600" dirty="0" smtClean="0">
                <a:solidFill>
                  <a:schemeClr val="bg1"/>
                </a:solidFill>
              </a:rPr>
              <a:t> -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040275" y="4005064"/>
            <a:ext cx="7121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Szintaktikai elemzés, majd teljes fordítás után egy futtatható állomány, általában </a:t>
            </a:r>
            <a:r>
              <a:rPr lang="hu-HU" sz="3200" dirty="0" smtClean="0">
                <a:solidFill>
                  <a:srgbClr val="FFFF00"/>
                </a:solidFill>
              </a:rPr>
              <a:t>.</a:t>
            </a:r>
            <a:r>
              <a:rPr lang="hu-HU" sz="3200" dirty="0" err="1" smtClean="0">
                <a:solidFill>
                  <a:srgbClr val="FFFF00"/>
                </a:solidFill>
              </a:rPr>
              <a:t>exe</a:t>
            </a:r>
            <a:r>
              <a:rPr lang="hu-HU" sz="3200" dirty="0" smtClean="0">
                <a:solidFill>
                  <a:schemeClr val="bg1"/>
                </a:solidFill>
              </a:rPr>
              <a:t> kiterjesztésű keletkezik.</a:t>
            </a:r>
          </a:p>
          <a:p>
            <a:r>
              <a:rPr lang="hu-HU" sz="3200" dirty="0" smtClean="0">
                <a:solidFill>
                  <a:schemeClr val="bg1"/>
                </a:solidFill>
              </a:rPr>
              <a:t>Gyors futású, de módosítás nehézkes, hiszen mindent újra kell fordítani.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75" y="1677001"/>
            <a:ext cx="75914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4704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372200" y="116632"/>
            <a:ext cx="2624336" cy="360040"/>
          </a:xfrm>
        </p:spPr>
        <p:txBody>
          <a:bodyPr>
            <a:normAutofit fontScale="85000" lnSpcReduction="10000"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Bevezetés a programozásba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16712" y="47667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Az értelmező program</a:t>
            </a:r>
          </a:p>
          <a:p>
            <a:pPr algn="ctr"/>
            <a:r>
              <a:rPr lang="hu-HU" sz="3600" dirty="0" smtClean="0">
                <a:solidFill>
                  <a:schemeClr val="bg1"/>
                </a:solidFill>
              </a:rPr>
              <a:t>- </a:t>
            </a:r>
            <a:r>
              <a:rPr lang="hu-HU" sz="3600" dirty="0" err="1" smtClean="0">
                <a:solidFill>
                  <a:schemeClr val="bg1"/>
                </a:solidFill>
              </a:rPr>
              <a:t>interpreter</a:t>
            </a:r>
            <a:r>
              <a:rPr lang="hu-HU" sz="3600" dirty="0" smtClean="0">
                <a:solidFill>
                  <a:schemeClr val="bg1"/>
                </a:solidFill>
              </a:rPr>
              <a:t> -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195042" y="4005063"/>
            <a:ext cx="7121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bg1"/>
                </a:solidFill>
              </a:rPr>
              <a:t>Utasításonként fordít, majd azt végrehajtja. Nincs futtatható állomány, ezért a parancsértelmezőnek a számítógépen kell lennie. Lassúbb, de </a:t>
            </a:r>
            <a:r>
              <a:rPr lang="hu-HU" sz="3200" dirty="0" err="1" smtClean="0">
                <a:solidFill>
                  <a:schemeClr val="bg1"/>
                </a:solidFill>
              </a:rPr>
              <a:t>könnybben</a:t>
            </a:r>
            <a:r>
              <a:rPr lang="hu-HU" sz="3200" dirty="0" smtClean="0">
                <a:solidFill>
                  <a:schemeClr val="bg1"/>
                </a:solidFill>
              </a:rPr>
              <a:t> módosítható.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1814314"/>
            <a:ext cx="75057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680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209675"/>
            <a:ext cx="7658100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472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203</Words>
  <Application>Microsoft Office PowerPoint</Application>
  <PresentationFormat>Diavetítés a képernyőre (4:3 oldalarány)</PresentationFormat>
  <Paragraphs>30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Programozás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Programozás</dc:title>
  <dc:creator>HuPi</dc:creator>
  <cp:lastModifiedBy>HuPi</cp:lastModifiedBy>
  <cp:revision>11</cp:revision>
  <dcterms:created xsi:type="dcterms:W3CDTF">2023-10-11T19:48:45Z</dcterms:created>
  <dcterms:modified xsi:type="dcterms:W3CDTF">2023-10-11T21:11:26Z</dcterms:modified>
</cp:coreProperties>
</file>