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3962399" y="1284999"/>
            <a:ext cx="7197726" cy="2421464"/>
          </a:xfrm>
        </p:spPr>
        <p:txBody>
          <a:bodyPr>
            <a:normAutofit/>
          </a:bodyPr>
          <a:lstStyle/>
          <a:p>
            <a:r>
              <a:rPr lang="hu-HU" sz="7200" b="1" dirty="0" smtClean="0">
                <a:solidFill>
                  <a:srgbClr val="FFFF00"/>
                </a:solidFill>
              </a:rPr>
              <a:t>WEBLAPKÉSZÍTÉS</a:t>
            </a:r>
            <a:endParaRPr lang="hu-HU" sz="7200" b="1" dirty="0">
              <a:solidFill>
                <a:srgbClr val="FFFF00"/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>
                <a:solidFill>
                  <a:srgbClr val="FFFF00"/>
                </a:solidFill>
              </a:rPr>
              <a:t>Huszár </a:t>
            </a:r>
            <a:r>
              <a:rPr lang="hu-HU" dirty="0" err="1" smtClean="0">
                <a:solidFill>
                  <a:srgbClr val="FFFF00"/>
                </a:solidFill>
              </a:rPr>
              <a:t>IStván</a:t>
            </a:r>
            <a:endParaRPr lang="hu-HU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90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42258" y="418012"/>
            <a:ext cx="10879182" cy="820541"/>
          </a:xfrm>
        </p:spPr>
        <p:txBody>
          <a:bodyPr>
            <a:normAutofit/>
          </a:bodyPr>
          <a:lstStyle/>
          <a:p>
            <a:r>
              <a:rPr lang="hu-HU" sz="4400" b="1" dirty="0" smtClean="0">
                <a:solidFill>
                  <a:srgbClr val="FFFF00"/>
                </a:solidFill>
              </a:rPr>
              <a:t>A </a:t>
            </a:r>
            <a:r>
              <a:rPr lang="hu-HU" sz="4400" b="1" dirty="0" smtClean="0">
                <a:solidFill>
                  <a:srgbClr val="FFFF00"/>
                </a:solidFill>
              </a:rPr>
              <a:t>szín megadása</a:t>
            </a:r>
            <a:endParaRPr lang="hu-HU" sz="4400" b="1" dirty="0">
              <a:solidFill>
                <a:srgbClr val="FFFF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39933" y="1454332"/>
            <a:ext cx="11312433" cy="59305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4400" dirty="0" smtClean="0">
                <a:solidFill>
                  <a:srgbClr val="FFFF00"/>
                </a:solidFill>
              </a:rPr>
              <a:t>1.</a:t>
            </a:r>
            <a:r>
              <a:rPr lang="hu-HU" sz="4400" dirty="0" smtClean="0"/>
              <a:t> HEX </a:t>
            </a:r>
            <a:r>
              <a:rPr lang="hu-HU" sz="4400" dirty="0" smtClean="0">
                <a:solidFill>
                  <a:srgbClr val="FFFF00"/>
                </a:solidFill>
              </a:rPr>
              <a:t>értékkel </a:t>
            </a:r>
          </a:p>
          <a:p>
            <a:pPr marL="0" indent="0">
              <a:buNone/>
            </a:pPr>
            <a:r>
              <a:rPr lang="hu-HU" sz="4400" dirty="0" smtClean="0">
                <a:solidFill>
                  <a:srgbClr val="FFFF00"/>
                </a:solidFill>
              </a:rPr>
              <a:t>      Pl.: </a:t>
            </a:r>
            <a:r>
              <a:rPr lang="hu-HU" sz="4400" dirty="0" smtClean="0"/>
              <a:t>#ff0000</a:t>
            </a:r>
            <a:endParaRPr lang="hu-HU" sz="4000" dirty="0" smtClean="0"/>
          </a:p>
          <a:p>
            <a:pPr marL="0" indent="0">
              <a:buNone/>
            </a:pPr>
            <a:r>
              <a:rPr lang="hu-HU" sz="4000" dirty="0" smtClean="0">
                <a:solidFill>
                  <a:srgbClr val="FFFF00"/>
                </a:solidFill>
              </a:rPr>
              <a:t>2.</a:t>
            </a:r>
            <a:r>
              <a:rPr lang="hu-HU" sz="4000" dirty="0" smtClean="0"/>
              <a:t> RGB </a:t>
            </a:r>
            <a:r>
              <a:rPr lang="hu-HU" sz="4000" dirty="0" smtClean="0">
                <a:solidFill>
                  <a:srgbClr val="FFFF00"/>
                </a:solidFill>
              </a:rPr>
              <a:t>értékkel</a:t>
            </a:r>
            <a:endParaRPr lang="hu-HU" sz="4000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hu-HU" sz="4400" dirty="0" smtClean="0">
                <a:solidFill>
                  <a:srgbClr val="FFFF00"/>
                </a:solidFill>
              </a:rPr>
              <a:t>      Pl</a:t>
            </a:r>
            <a:r>
              <a:rPr lang="hu-HU" sz="4400" dirty="0">
                <a:solidFill>
                  <a:srgbClr val="FFFF00"/>
                </a:solidFill>
              </a:rPr>
              <a:t>.: </a:t>
            </a:r>
            <a:r>
              <a:rPr lang="hu-HU" sz="4000" dirty="0" err="1" smtClean="0"/>
              <a:t>rgb</a:t>
            </a:r>
            <a:r>
              <a:rPr lang="hu-HU" sz="4000" dirty="0" smtClean="0"/>
              <a:t>(255,0,0)</a:t>
            </a:r>
          </a:p>
          <a:p>
            <a:pPr marL="0" indent="0">
              <a:buNone/>
            </a:pPr>
            <a:r>
              <a:rPr lang="hu-HU" sz="4000" dirty="0" smtClean="0">
                <a:solidFill>
                  <a:srgbClr val="FFFF00"/>
                </a:solidFill>
              </a:rPr>
              <a:t>3.</a:t>
            </a:r>
            <a:r>
              <a:rPr lang="hu-HU" sz="4000" dirty="0" smtClean="0"/>
              <a:t> Szín </a:t>
            </a:r>
            <a:r>
              <a:rPr lang="hu-HU" sz="4000" dirty="0" smtClean="0">
                <a:solidFill>
                  <a:srgbClr val="FFFF00"/>
                </a:solidFill>
              </a:rPr>
              <a:t>nevével</a:t>
            </a:r>
          </a:p>
          <a:p>
            <a:pPr marL="0" indent="0">
              <a:buNone/>
            </a:pPr>
            <a:r>
              <a:rPr lang="hu-HU" sz="4400" dirty="0">
                <a:solidFill>
                  <a:srgbClr val="FFFF00"/>
                </a:solidFill>
              </a:rPr>
              <a:t> </a:t>
            </a:r>
            <a:r>
              <a:rPr lang="hu-HU" sz="4400" dirty="0" smtClean="0">
                <a:solidFill>
                  <a:srgbClr val="FFFF00"/>
                </a:solidFill>
              </a:rPr>
              <a:t>     Pl</a:t>
            </a:r>
            <a:r>
              <a:rPr lang="hu-HU" sz="4400" dirty="0">
                <a:solidFill>
                  <a:srgbClr val="FFFF00"/>
                </a:solidFill>
              </a:rPr>
              <a:t>.: </a:t>
            </a:r>
            <a:r>
              <a:rPr lang="hu-HU" sz="4000" dirty="0" err="1" smtClean="0"/>
              <a:t>red</a:t>
            </a:r>
            <a:endParaRPr lang="hu-HU" sz="4000" dirty="0"/>
          </a:p>
          <a:p>
            <a:pPr marL="0" indent="0">
              <a:buNone/>
            </a:pPr>
            <a:endParaRPr lang="hu-HU" sz="4000" dirty="0"/>
          </a:p>
        </p:txBody>
      </p:sp>
    </p:spTree>
    <p:extLst>
      <p:ext uri="{BB962C8B-B14F-4D97-AF65-F5344CB8AC3E}">
        <p14:creationId xmlns:p14="http://schemas.microsoft.com/office/powerpoint/2010/main" val="1177294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879182" cy="1456267"/>
          </a:xfrm>
        </p:spPr>
        <p:txBody>
          <a:bodyPr>
            <a:normAutofit/>
          </a:bodyPr>
          <a:lstStyle/>
          <a:p>
            <a:r>
              <a:rPr lang="hu-HU" sz="4400" b="1" dirty="0">
                <a:solidFill>
                  <a:srgbClr val="FFFF00"/>
                </a:solidFill>
              </a:rPr>
              <a:t>Mire van szükség a weblapkészítéshez?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u-HU" sz="4400" dirty="0" smtClean="0">
                <a:solidFill>
                  <a:srgbClr val="FFFF00"/>
                </a:solidFill>
              </a:rPr>
              <a:t>1. Amivel </a:t>
            </a:r>
            <a:r>
              <a:rPr lang="hu-HU" sz="4400" dirty="0">
                <a:solidFill>
                  <a:srgbClr val="FFFF00"/>
                </a:solidFill>
              </a:rPr>
              <a:t>megírjuk a forráskódot</a:t>
            </a:r>
            <a:br>
              <a:rPr lang="hu-HU" sz="4400" dirty="0">
                <a:solidFill>
                  <a:srgbClr val="FFFF00"/>
                </a:solidFill>
              </a:rPr>
            </a:br>
            <a:r>
              <a:rPr lang="hu-HU" sz="4000" dirty="0">
                <a:solidFill>
                  <a:srgbClr val="FFFF00"/>
                </a:solidFill>
              </a:rPr>
              <a:t>- </a:t>
            </a:r>
            <a:r>
              <a:rPr lang="hu-HU" sz="4000" dirty="0" smtClean="0">
                <a:solidFill>
                  <a:srgbClr val="FFFF00"/>
                </a:solidFill>
              </a:rPr>
              <a:t>Szövegszerkesztő (pl. Jegyzettömb)</a:t>
            </a:r>
            <a:r>
              <a:rPr lang="hu-HU" sz="4000" dirty="0">
                <a:solidFill>
                  <a:srgbClr val="FFFF00"/>
                </a:solidFill>
              </a:rPr>
              <a:t/>
            </a:r>
            <a:br>
              <a:rPr lang="hu-HU" sz="4000" dirty="0">
                <a:solidFill>
                  <a:srgbClr val="FFFF00"/>
                </a:solidFill>
              </a:rPr>
            </a:br>
            <a:r>
              <a:rPr lang="hu-HU" sz="4000" dirty="0">
                <a:solidFill>
                  <a:srgbClr val="FFFF00"/>
                </a:solidFill>
              </a:rPr>
              <a:t>- </a:t>
            </a:r>
            <a:r>
              <a:rPr lang="hu-HU" sz="4000" dirty="0" smtClean="0">
                <a:solidFill>
                  <a:srgbClr val="FFFF00"/>
                </a:solidFill>
              </a:rPr>
              <a:t>Kódszerkesztő (pl. MS Visual </a:t>
            </a:r>
            <a:r>
              <a:rPr lang="hu-HU" sz="4000" dirty="0" err="1" smtClean="0">
                <a:solidFill>
                  <a:srgbClr val="FFFF00"/>
                </a:solidFill>
              </a:rPr>
              <a:t>Studio</a:t>
            </a:r>
            <a:r>
              <a:rPr lang="hu-HU" sz="4000" dirty="0" smtClean="0">
                <a:solidFill>
                  <a:srgbClr val="FFFF00"/>
                </a:solidFill>
              </a:rPr>
              <a:t>)</a:t>
            </a:r>
            <a:r>
              <a:rPr lang="hu-HU" sz="4000" dirty="0">
                <a:solidFill>
                  <a:srgbClr val="FFFF00"/>
                </a:solidFill>
              </a:rPr>
              <a:t/>
            </a:r>
            <a:br>
              <a:rPr lang="hu-HU" sz="4000" dirty="0">
                <a:solidFill>
                  <a:srgbClr val="FFFF00"/>
                </a:solidFill>
              </a:rPr>
            </a:br>
            <a:r>
              <a:rPr lang="hu-HU" sz="4000" dirty="0">
                <a:solidFill>
                  <a:srgbClr val="FFFF00"/>
                </a:solidFill>
              </a:rPr>
              <a:t>- Vizuális szerkesztő (nem javasolt)</a:t>
            </a:r>
          </a:p>
        </p:txBody>
      </p:sp>
    </p:spTree>
    <p:extLst>
      <p:ext uri="{BB962C8B-B14F-4D97-AF65-F5344CB8AC3E}">
        <p14:creationId xmlns:p14="http://schemas.microsoft.com/office/powerpoint/2010/main" val="894857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879182" cy="1456267"/>
          </a:xfrm>
        </p:spPr>
        <p:txBody>
          <a:bodyPr>
            <a:normAutofit/>
          </a:bodyPr>
          <a:lstStyle/>
          <a:p>
            <a:r>
              <a:rPr lang="hu-HU" sz="4400" b="1" dirty="0">
                <a:solidFill>
                  <a:srgbClr val="FFFF00"/>
                </a:solidFill>
              </a:rPr>
              <a:t>Mire van szükség a weblapkészítéshez?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u-HU" sz="4800" dirty="0">
                <a:solidFill>
                  <a:srgbClr val="FFFF00"/>
                </a:solidFill>
              </a:rPr>
              <a:t>2</a:t>
            </a:r>
            <a:r>
              <a:rPr lang="hu-HU" sz="4800" dirty="0" smtClean="0">
                <a:solidFill>
                  <a:srgbClr val="FFFF00"/>
                </a:solidFill>
              </a:rPr>
              <a:t>. Böngésző program, amivel megnézhetjük az eredményt</a:t>
            </a:r>
            <a:r>
              <a:rPr lang="hu-HU" sz="4400" dirty="0">
                <a:solidFill>
                  <a:srgbClr val="FFFF00"/>
                </a:solidFill>
              </a:rPr>
              <a:t/>
            </a:r>
            <a:br>
              <a:rPr lang="hu-HU" sz="4400" dirty="0">
                <a:solidFill>
                  <a:srgbClr val="FFFF00"/>
                </a:solidFill>
              </a:rPr>
            </a:br>
            <a:r>
              <a:rPr lang="hu-HU" sz="4300" dirty="0">
                <a:solidFill>
                  <a:srgbClr val="FFFF00"/>
                </a:solidFill>
              </a:rPr>
              <a:t>- </a:t>
            </a:r>
            <a:r>
              <a:rPr lang="hu-HU" sz="4300" dirty="0" smtClean="0">
                <a:solidFill>
                  <a:srgbClr val="FFFF00"/>
                </a:solidFill>
              </a:rPr>
              <a:t>MS Internet Explorer, </a:t>
            </a:r>
            <a:r>
              <a:rPr lang="hu-HU" sz="4300" dirty="0" err="1" smtClean="0">
                <a:solidFill>
                  <a:srgbClr val="FFFF00"/>
                </a:solidFill>
              </a:rPr>
              <a:t>Edge</a:t>
            </a:r>
            <a:r>
              <a:rPr lang="hu-HU" sz="4300" dirty="0">
                <a:solidFill>
                  <a:srgbClr val="FFFF00"/>
                </a:solidFill>
              </a:rPr>
              <a:t/>
            </a:r>
            <a:br>
              <a:rPr lang="hu-HU" sz="4300" dirty="0">
                <a:solidFill>
                  <a:srgbClr val="FFFF00"/>
                </a:solidFill>
              </a:rPr>
            </a:br>
            <a:r>
              <a:rPr lang="hu-HU" sz="4300" dirty="0">
                <a:solidFill>
                  <a:srgbClr val="FFFF00"/>
                </a:solidFill>
              </a:rPr>
              <a:t>- </a:t>
            </a:r>
            <a:r>
              <a:rPr lang="hu-HU" sz="4300" dirty="0" err="1" smtClean="0">
                <a:solidFill>
                  <a:srgbClr val="FFFF00"/>
                </a:solidFill>
              </a:rPr>
              <a:t>Mozilla</a:t>
            </a:r>
            <a:r>
              <a:rPr lang="hu-HU" sz="4300" dirty="0" smtClean="0">
                <a:solidFill>
                  <a:srgbClr val="FFFF00"/>
                </a:solidFill>
              </a:rPr>
              <a:t> </a:t>
            </a:r>
            <a:r>
              <a:rPr lang="hu-HU" sz="4300" dirty="0" err="1" smtClean="0">
                <a:solidFill>
                  <a:srgbClr val="FFFF00"/>
                </a:solidFill>
              </a:rPr>
              <a:t>Firefox</a:t>
            </a:r>
            <a:r>
              <a:rPr lang="hu-HU" sz="4300" dirty="0">
                <a:solidFill>
                  <a:srgbClr val="FFFF00"/>
                </a:solidFill>
              </a:rPr>
              <a:t/>
            </a:r>
            <a:br>
              <a:rPr lang="hu-HU" sz="4300" dirty="0">
                <a:solidFill>
                  <a:srgbClr val="FFFF00"/>
                </a:solidFill>
              </a:rPr>
            </a:br>
            <a:r>
              <a:rPr lang="hu-HU" sz="4300" dirty="0">
                <a:solidFill>
                  <a:srgbClr val="FFFF00"/>
                </a:solidFill>
              </a:rPr>
              <a:t>- </a:t>
            </a:r>
            <a:r>
              <a:rPr lang="hu-HU" sz="4300" dirty="0" smtClean="0">
                <a:solidFill>
                  <a:srgbClr val="FFFF00"/>
                </a:solidFill>
              </a:rPr>
              <a:t>Google </a:t>
            </a:r>
            <a:r>
              <a:rPr lang="hu-HU" sz="4300" dirty="0" err="1" smtClean="0">
                <a:solidFill>
                  <a:srgbClr val="FFFF00"/>
                </a:solidFill>
              </a:rPr>
              <a:t>Chrome</a:t>
            </a:r>
            <a:endParaRPr lang="hu-HU" sz="43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hu-HU" sz="4300" dirty="0" smtClean="0">
                <a:solidFill>
                  <a:srgbClr val="FFFF00"/>
                </a:solidFill>
              </a:rPr>
              <a:t>- Opera</a:t>
            </a:r>
            <a:endParaRPr lang="hu-HU" sz="43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8834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879182" cy="1456267"/>
          </a:xfrm>
        </p:spPr>
        <p:txBody>
          <a:bodyPr>
            <a:normAutofit/>
          </a:bodyPr>
          <a:lstStyle/>
          <a:p>
            <a:r>
              <a:rPr lang="hu-HU" sz="4400" b="1" dirty="0">
                <a:solidFill>
                  <a:srgbClr val="FFFF00"/>
                </a:solidFill>
              </a:rPr>
              <a:t>Mire van szükség a weblapkészítéshez?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85801" y="2142067"/>
            <a:ext cx="10400210" cy="36491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4400" dirty="0" smtClean="0">
                <a:solidFill>
                  <a:srgbClr val="FFFF00"/>
                </a:solidFill>
              </a:rPr>
              <a:t>3. Grafikai program, a képek szerkesztéséhez</a:t>
            </a:r>
          </a:p>
          <a:p>
            <a:pPr marL="0" indent="0">
              <a:buNone/>
            </a:pPr>
            <a:endParaRPr lang="hu-HU" sz="4400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hu-HU" sz="4400" dirty="0" smtClean="0">
                <a:solidFill>
                  <a:srgbClr val="FFFF00"/>
                </a:solidFill>
              </a:rPr>
              <a:t>4. </a:t>
            </a:r>
            <a:r>
              <a:rPr lang="hu-HU" sz="4400" dirty="0" err="1" smtClean="0">
                <a:solidFill>
                  <a:srgbClr val="FFFF00"/>
                </a:solidFill>
              </a:rPr>
              <a:t>Validátor</a:t>
            </a:r>
            <a:r>
              <a:rPr lang="hu-HU" sz="4400" dirty="0"/>
              <a:t/>
            </a:r>
            <a:br>
              <a:rPr lang="hu-HU" sz="4400" dirty="0"/>
            </a:br>
            <a:endParaRPr lang="hu-HU" sz="4300" dirty="0"/>
          </a:p>
        </p:txBody>
      </p:sp>
    </p:spTree>
    <p:extLst>
      <p:ext uri="{BB962C8B-B14F-4D97-AF65-F5344CB8AC3E}">
        <p14:creationId xmlns:p14="http://schemas.microsoft.com/office/powerpoint/2010/main" val="969191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879182" cy="1456267"/>
          </a:xfrm>
        </p:spPr>
        <p:txBody>
          <a:bodyPr>
            <a:normAutofit/>
          </a:bodyPr>
          <a:lstStyle/>
          <a:p>
            <a:r>
              <a:rPr lang="hu-HU" sz="4400" b="1" dirty="0" smtClean="0">
                <a:solidFill>
                  <a:srgbClr val="FFFF00"/>
                </a:solidFill>
              </a:rPr>
              <a:t>Hogyan épül fel egy weboldal?</a:t>
            </a:r>
            <a:endParaRPr lang="hu-HU" sz="4400" b="1" dirty="0">
              <a:solidFill>
                <a:srgbClr val="FFFF00"/>
              </a:solidFill>
            </a:endParaRPr>
          </a:p>
        </p:txBody>
      </p:sp>
      <p:pic>
        <p:nvPicPr>
          <p:cNvPr id="4" name="Kép 3"/>
          <p:cNvPicPr/>
          <p:nvPr/>
        </p:nvPicPr>
        <p:blipFill>
          <a:blip r:embed="rId2"/>
          <a:stretch>
            <a:fillRect/>
          </a:stretch>
        </p:blipFill>
        <p:spPr>
          <a:xfrm>
            <a:off x="513806" y="2163762"/>
            <a:ext cx="8462554" cy="3514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780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1" y="243840"/>
            <a:ext cx="10879182" cy="1456267"/>
          </a:xfrm>
        </p:spPr>
        <p:txBody>
          <a:bodyPr>
            <a:normAutofit/>
          </a:bodyPr>
          <a:lstStyle/>
          <a:p>
            <a:r>
              <a:rPr lang="hu-HU" sz="4400" b="1" dirty="0" smtClean="0">
                <a:solidFill>
                  <a:srgbClr val="FFFF00"/>
                </a:solidFill>
              </a:rPr>
              <a:t>a weblap TERVEZÉSE</a:t>
            </a:r>
            <a:endParaRPr lang="hu-HU" sz="4400" b="1" dirty="0">
              <a:solidFill>
                <a:srgbClr val="FFFF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16133" y="1280160"/>
            <a:ext cx="10400210" cy="501613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u-HU" sz="4800" dirty="0" smtClean="0">
                <a:solidFill>
                  <a:srgbClr val="FFFF00"/>
                </a:solidFill>
              </a:rPr>
              <a:t>Induljunk ki a feladatból:</a:t>
            </a:r>
          </a:p>
          <a:p>
            <a:pPr marL="0" indent="0">
              <a:buNone/>
            </a:pPr>
            <a:r>
              <a:rPr lang="hu-HU" sz="4300" dirty="0" smtClean="0"/>
              <a:t>Készítsünk weblapot, amely kedvenc </a:t>
            </a:r>
            <a:r>
              <a:rPr lang="hu-HU" sz="4300" dirty="0" err="1" smtClean="0"/>
              <a:t>autótmárkáinkból</a:t>
            </a:r>
            <a:r>
              <a:rPr lang="hu-HU" sz="4300" dirty="0" smtClean="0"/>
              <a:t> mutat be néhányat!</a:t>
            </a:r>
            <a:br>
              <a:rPr lang="hu-HU" sz="4300" dirty="0" smtClean="0"/>
            </a:br>
            <a:r>
              <a:rPr lang="hu-HU" sz="4300" dirty="0" smtClean="0"/>
              <a:t>Az induló lapon menüből lehessen választani a márkákat, valamint egy hírfolyamon aktualitások is jelenjenek meg!</a:t>
            </a:r>
            <a:br>
              <a:rPr lang="hu-HU" sz="4300" dirty="0" smtClean="0"/>
            </a:br>
            <a:r>
              <a:rPr lang="hu-HU" sz="4300" dirty="0" smtClean="0"/>
              <a:t>Az </a:t>
            </a:r>
            <a:r>
              <a:rPr lang="hu-HU" sz="4300" dirty="0" err="1" smtClean="0"/>
              <a:t>aloldalakon</a:t>
            </a:r>
            <a:r>
              <a:rPr lang="hu-HU" sz="4300" dirty="0" smtClean="0"/>
              <a:t> a konkrét autómárkákról legyen leírás és kép.</a:t>
            </a:r>
            <a:r>
              <a:rPr lang="hu-HU" sz="4400" dirty="0"/>
              <a:t/>
            </a:r>
            <a:br>
              <a:rPr lang="hu-HU" sz="4400" dirty="0"/>
            </a:br>
            <a:endParaRPr lang="hu-HU" sz="4300" dirty="0"/>
          </a:p>
        </p:txBody>
      </p:sp>
    </p:spTree>
    <p:extLst>
      <p:ext uri="{BB962C8B-B14F-4D97-AF65-F5344CB8AC3E}">
        <p14:creationId xmlns:p14="http://schemas.microsoft.com/office/powerpoint/2010/main" val="2741795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16133" y="452845"/>
            <a:ext cx="10879182" cy="951170"/>
          </a:xfrm>
        </p:spPr>
        <p:txBody>
          <a:bodyPr>
            <a:normAutofit/>
          </a:bodyPr>
          <a:lstStyle/>
          <a:p>
            <a:r>
              <a:rPr lang="hu-HU" sz="4400" b="1" dirty="0" smtClean="0">
                <a:solidFill>
                  <a:srgbClr val="FFFF00"/>
                </a:solidFill>
              </a:rPr>
              <a:t>a weblap TERVEZÉSE</a:t>
            </a:r>
            <a:endParaRPr lang="hu-HU" sz="4400" b="1" dirty="0">
              <a:solidFill>
                <a:srgbClr val="FFFF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16133" y="928430"/>
            <a:ext cx="10400210" cy="12279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4000" dirty="0" smtClean="0">
                <a:solidFill>
                  <a:srgbClr val="FFFF00"/>
                </a:solidFill>
              </a:rPr>
              <a:t>Először papíron tervezzük meg az elrendezést:</a:t>
            </a:r>
          </a:p>
        </p:txBody>
      </p:sp>
      <p:grpSp>
        <p:nvGrpSpPr>
          <p:cNvPr id="8" name="Csoportba foglalás 7"/>
          <p:cNvGrpSpPr/>
          <p:nvPr/>
        </p:nvGrpSpPr>
        <p:grpSpPr>
          <a:xfrm>
            <a:off x="733699" y="1794264"/>
            <a:ext cx="10644050" cy="4719747"/>
            <a:chOff x="710840" y="1829099"/>
            <a:chExt cx="10644050" cy="4719747"/>
          </a:xfrm>
        </p:grpSpPr>
        <p:sp>
          <p:nvSpPr>
            <p:cNvPr id="4" name="Téglalap 3"/>
            <p:cNvSpPr/>
            <p:nvPr/>
          </p:nvSpPr>
          <p:spPr>
            <a:xfrm>
              <a:off x="756558" y="1879600"/>
              <a:ext cx="10598332" cy="466924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  <p:sp>
          <p:nvSpPr>
            <p:cNvPr id="5" name="Szövegdoboz 4"/>
            <p:cNvSpPr txBox="1"/>
            <p:nvPr/>
          </p:nvSpPr>
          <p:spPr>
            <a:xfrm>
              <a:off x="710840" y="1829099"/>
              <a:ext cx="35966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b="1" dirty="0" err="1" smtClean="0">
                  <a:solidFill>
                    <a:schemeClr val="bg1"/>
                  </a:solidFill>
                </a:rPr>
                <a:t>fooldal</a:t>
              </a:r>
              <a:endParaRPr lang="hu-HU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Csoportba foglalás 8"/>
          <p:cNvGrpSpPr/>
          <p:nvPr/>
        </p:nvGrpSpPr>
        <p:grpSpPr>
          <a:xfrm>
            <a:off x="982437" y="5474418"/>
            <a:ext cx="10146574" cy="872494"/>
            <a:chOff x="906782" y="2088420"/>
            <a:chExt cx="10146574" cy="872494"/>
          </a:xfrm>
        </p:grpSpPr>
        <p:sp>
          <p:nvSpPr>
            <p:cNvPr id="6" name="Téglalap 5"/>
            <p:cNvSpPr/>
            <p:nvPr/>
          </p:nvSpPr>
          <p:spPr>
            <a:xfrm>
              <a:off x="906782" y="2156339"/>
              <a:ext cx="10146574" cy="804575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7" name="Szövegdoboz 6"/>
            <p:cNvSpPr txBox="1"/>
            <p:nvPr/>
          </p:nvSpPr>
          <p:spPr>
            <a:xfrm>
              <a:off x="984069" y="2088420"/>
              <a:ext cx="7457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b="1" dirty="0" err="1" smtClean="0">
                  <a:solidFill>
                    <a:schemeClr val="bg1"/>
                  </a:solidFill>
                </a:rPr>
                <a:t>lablec</a:t>
              </a:r>
              <a:endParaRPr lang="hu-HU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" name="Csoportba foglalás 9"/>
          <p:cNvGrpSpPr/>
          <p:nvPr/>
        </p:nvGrpSpPr>
        <p:grpSpPr>
          <a:xfrm>
            <a:off x="982437" y="2156339"/>
            <a:ext cx="10146574" cy="872494"/>
            <a:chOff x="906782" y="2088420"/>
            <a:chExt cx="10146574" cy="872494"/>
          </a:xfrm>
        </p:grpSpPr>
        <p:sp>
          <p:nvSpPr>
            <p:cNvPr id="11" name="Téglalap 10"/>
            <p:cNvSpPr/>
            <p:nvPr/>
          </p:nvSpPr>
          <p:spPr>
            <a:xfrm>
              <a:off x="906782" y="2156339"/>
              <a:ext cx="10146574" cy="804575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2" name="Szövegdoboz 11"/>
            <p:cNvSpPr txBox="1"/>
            <p:nvPr/>
          </p:nvSpPr>
          <p:spPr>
            <a:xfrm>
              <a:off x="984069" y="2088420"/>
              <a:ext cx="69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b="1" dirty="0" err="1" smtClean="0">
                  <a:solidFill>
                    <a:schemeClr val="bg1"/>
                  </a:solidFill>
                </a:rPr>
                <a:t>fejlec</a:t>
              </a:r>
              <a:endParaRPr lang="hu-HU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3" name="Csoportba foglalás 12"/>
          <p:cNvGrpSpPr/>
          <p:nvPr/>
        </p:nvGrpSpPr>
        <p:grpSpPr>
          <a:xfrm>
            <a:off x="976118" y="3322755"/>
            <a:ext cx="2953837" cy="1931288"/>
            <a:chOff x="906782" y="2156339"/>
            <a:chExt cx="10146574" cy="804575"/>
          </a:xfrm>
        </p:grpSpPr>
        <p:sp>
          <p:nvSpPr>
            <p:cNvPr id="14" name="Téglalap 13"/>
            <p:cNvSpPr/>
            <p:nvPr/>
          </p:nvSpPr>
          <p:spPr>
            <a:xfrm>
              <a:off x="906782" y="2156339"/>
              <a:ext cx="10146574" cy="804575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5" name="Szövegdoboz 14"/>
            <p:cNvSpPr txBox="1"/>
            <p:nvPr/>
          </p:nvSpPr>
          <p:spPr>
            <a:xfrm>
              <a:off x="1172263" y="2179899"/>
              <a:ext cx="2911042" cy="1538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b="1" dirty="0" err="1" smtClean="0">
                  <a:solidFill>
                    <a:schemeClr val="bg1"/>
                  </a:solidFill>
                </a:rPr>
                <a:t>menu</a:t>
              </a:r>
              <a:endParaRPr lang="hu-HU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6" name="Csoportba foglalás 15"/>
          <p:cNvGrpSpPr/>
          <p:nvPr/>
        </p:nvGrpSpPr>
        <p:grpSpPr>
          <a:xfrm>
            <a:off x="4226380" y="3328611"/>
            <a:ext cx="6902631" cy="1931288"/>
            <a:chOff x="906782" y="2156339"/>
            <a:chExt cx="10146574" cy="804575"/>
          </a:xfrm>
        </p:grpSpPr>
        <p:sp>
          <p:nvSpPr>
            <p:cNvPr id="17" name="Téglalap 16"/>
            <p:cNvSpPr/>
            <p:nvPr/>
          </p:nvSpPr>
          <p:spPr>
            <a:xfrm>
              <a:off x="906782" y="2156339"/>
              <a:ext cx="10146574" cy="804575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  <p:sp>
          <p:nvSpPr>
            <p:cNvPr id="18" name="Szövegdoboz 17"/>
            <p:cNvSpPr txBox="1"/>
            <p:nvPr/>
          </p:nvSpPr>
          <p:spPr>
            <a:xfrm>
              <a:off x="1172263" y="2179899"/>
              <a:ext cx="2911042" cy="1538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b="1" dirty="0" err="1" smtClean="0">
                  <a:solidFill>
                    <a:schemeClr val="bg1"/>
                  </a:solidFill>
                </a:rPr>
                <a:t>hirek</a:t>
              </a:r>
              <a:endParaRPr lang="hu-HU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1" name="Csoportba foglalás 20"/>
          <p:cNvGrpSpPr/>
          <p:nvPr/>
        </p:nvGrpSpPr>
        <p:grpSpPr>
          <a:xfrm>
            <a:off x="903788" y="2986146"/>
            <a:ext cx="10303872" cy="2386483"/>
            <a:chOff x="926647" y="2996382"/>
            <a:chExt cx="10303872" cy="2386483"/>
          </a:xfrm>
        </p:grpSpPr>
        <p:sp>
          <p:nvSpPr>
            <p:cNvPr id="19" name="Téglalap 18"/>
            <p:cNvSpPr/>
            <p:nvPr/>
          </p:nvSpPr>
          <p:spPr>
            <a:xfrm>
              <a:off x="926647" y="3188305"/>
              <a:ext cx="10303872" cy="2194560"/>
            </a:xfrm>
            <a:prstGeom prst="rect">
              <a:avLst/>
            </a:prstGeom>
            <a:noFill/>
            <a:ln w="101600"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0" name="Szövegdoboz 19"/>
            <p:cNvSpPr txBox="1"/>
            <p:nvPr/>
          </p:nvSpPr>
          <p:spPr>
            <a:xfrm>
              <a:off x="6241773" y="2996382"/>
              <a:ext cx="1659835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hu-HU" b="1" dirty="0" err="1" smtClean="0">
                  <a:solidFill>
                    <a:schemeClr val="bg1"/>
                  </a:solidFill>
                </a:rPr>
                <a:t>kozep</a:t>
              </a:r>
              <a:endParaRPr lang="hu-HU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16522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879182" cy="1456267"/>
          </a:xfrm>
        </p:spPr>
        <p:txBody>
          <a:bodyPr>
            <a:normAutofit/>
          </a:bodyPr>
          <a:lstStyle/>
          <a:p>
            <a:r>
              <a:rPr lang="hu-HU" sz="4400" b="1" dirty="0" smtClean="0">
                <a:solidFill>
                  <a:srgbClr val="FFFF00"/>
                </a:solidFill>
              </a:rPr>
              <a:t>A weblap tervezése</a:t>
            </a:r>
            <a:endParaRPr lang="hu-HU" sz="4400" b="1" dirty="0">
              <a:solidFill>
                <a:srgbClr val="FFFF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85801" y="1889519"/>
            <a:ext cx="10400210" cy="42238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u-HU" sz="4400" dirty="0" smtClean="0">
                <a:solidFill>
                  <a:srgbClr val="FFFF00"/>
                </a:solidFill>
              </a:rPr>
              <a:t>Oldalszélesség: fix, vagy változó lehet.</a:t>
            </a:r>
          </a:p>
          <a:p>
            <a:pPr marL="0" indent="0">
              <a:buNone/>
            </a:pPr>
            <a:r>
              <a:rPr lang="hu-HU" sz="4400" dirty="0" smtClean="0">
                <a:solidFill>
                  <a:srgbClr val="FFFF00"/>
                </a:solidFill>
              </a:rPr>
              <a:t>A fix szélességet célszerű az 1024×768 monitor-felbontáshoz igazítani úgy, hogy figyelembe vesszük a gördítősávokat is, illetve a méretek is könnyen kezelhetők legyenek. </a:t>
            </a:r>
            <a:r>
              <a:rPr lang="hu-HU" sz="4400" dirty="0">
                <a:solidFill>
                  <a:srgbClr val="FFFF00"/>
                </a:solidFill>
              </a:rPr>
              <a:t/>
            </a:r>
            <a:br>
              <a:rPr lang="hu-HU" sz="4400" dirty="0">
                <a:solidFill>
                  <a:srgbClr val="FFFF00"/>
                </a:solidFill>
              </a:rPr>
            </a:br>
            <a:r>
              <a:rPr lang="hu-HU" sz="4400" dirty="0" smtClean="0">
                <a:solidFill>
                  <a:srgbClr val="FFFF00"/>
                </a:solidFill>
              </a:rPr>
              <a:t>A </a:t>
            </a:r>
            <a:r>
              <a:rPr lang="hu-HU" sz="4400" dirty="0" smtClean="0"/>
              <a:t>960 pixel</a:t>
            </a:r>
            <a:r>
              <a:rPr lang="hu-HU" sz="4400" dirty="0" smtClean="0">
                <a:solidFill>
                  <a:srgbClr val="FFFF00"/>
                </a:solidFill>
              </a:rPr>
              <a:t> sok szempontból megfelelő.</a:t>
            </a:r>
            <a:r>
              <a:rPr lang="hu-HU" sz="4400" dirty="0"/>
              <a:t/>
            </a:r>
            <a:br>
              <a:rPr lang="hu-HU" sz="4400" dirty="0"/>
            </a:br>
            <a:endParaRPr lang="hu-HU" sz="4300" dirty="0"/>
          </a:p>
        </p:txBody>
      </p:sp>
    </p:spTree>
    <p:extLst>
      <p:ext uri="{BB962C8B-B14F-4D97-AF65-F5344CB8AC3E}">
        <p14:creationId xmlns:p14="http://schemas.microsoft.com/office/powerpoint/2010/main" val="2986266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42258" y="418012"/>
            <a:ext cx="10879182" cy="820541"/>
          </a:xfrm>
        </p:spPr>
        <p:txBody>
          <a:bodyPr>
            <a:normAutofit/>
          </a:bodyPr>
          <a:lstStyle/>
          <a:p>
            <a:r>
              <a:rPr lang="hu-HU" sz="4400" b="1" dirty="0" smtClean="0">
                <a:solidFill>
                  <a:srgbClr val="FFFF00"/>
                </a:solidFill>
              </a:rPr>
              <a:t>A </a:t>
            </a:r>
            <a:r>
              <a:rPr lang="hu-HU" sz="4400" b="1" dirty="0" smtClean="0">
                <a:solidFill>
                  <a:srgbClr val="FFFF00"/>
                </a:solidFill>
              </a:rPr>
              <a:t>CSS szabályok elhelyezése</a:t>
            </a:r>
            <a:endParaRPr lang="hu-HU" sz="4400" b="1" dirty="0">
              <a:solidFill>
                <a:srgbClr val="FFFF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39933" y="1454332"/>
            <a:ext cx="11312433" cy="593053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hu-HU" sz="4400" dirty="0" smtClean="0">
                <a:solidFill>
                  <a:srgbClr val="FFFF00"/>
                </a:solidFill>
              </a:rPr>
              <a:t>1.</a:t>
            </a:r>
            <a:r>
              <a:rPr lang="hu-HU" sz="4400" dirty="0" smtClean="0"/>
              <a:t> </a:t>
            </a:r>
            <a:r>
              <a:rPr lang="hu-HU" sz="4400" dirty="0" err="1" smtClean="0"/>
              <a:t>Inline</a:t>
            </a:r>
            <a:r>
              <a:rPr lang="hu-HU" sz="4400" dirty="0" smtClean="0">
                <a:solidFill>
                  <a:srgbClr val="FFFF00"/>
                </a:solidFill>
              </a:rPr>
              <a:t>: a tag-en belül. </a:t>
            </a:r>
          </a:p>
          <a:p>
            <a:pPr marL="0" indent="0">
              <a:buNone/>
            </a:pPr>
            <a:r>
              <a:rPr lang="hu-HU" sz="4400" dirty="0" smtClean="0">
                <a:solidFill>
                  <a:srgbClr val="FFFF00"/>
                </a:solidFill>
              </a:rPr>
              <a:t>Pl.: </a:t>
            </a:r>
            <a:r>
              <a:rPr lang="hu-HU" sz="4000" dirty="0" smtClean="0"/>
              <a:t>&lt;h1 </a:t>
            </a:r>
            <a:r>
              <a:rPr lang="hu-HU" sz="4000" dirty="0" err="1" smtClean="0"/>
              <a:t>style</a:t>
            </a:r>
            <a:r>
              <a:rPr lang="hu-HU" sz="4000" dirty="0" smtClean="0"/>
              <a:t>=”font-</a:t>
            </a:r>
            <a:r>
              <a:rPr lang="hu-HU" sz="4000" dirty="0" err="1" smtClean="0"/>
              <a:t>size</a:t>
            </a:r>
            <a:r>
              <a:rPr lang="hu-HU" sz="4000" dirty="0" smtClean="0"/>
              <a:t>: 16px; </a:t>
            </a:r>
            <a:r>
              <a:rPr lang="hu-HU" sz="4000" dirty="0" err="1" smtClean="0"/>
              <a:t>color</a:t>
            </a:r>
            <a:r>
              <a:rPr lang="hu-HU" sz="4000" dirty="0" smtClean="0"/>
              <a:t>: #4488ff”&gt;</a:t>
            </a:r>
          </a:p>
          <a:p>
            <a:pPr marL="0" indent="0">
              <a:buNone/>
            </a:pPr>
            <a:r>
              <a:rPr lang="hu-HU" sz="4000" dirty="0" smtClean="0">
                <a:solidFill>
                  <a:srgbClr val="FFFF00"/>
                </a:solidFill>
              </a:rPr>
              <a:t>2.</a:t>
            </a:r>
            <a:r>
              <a:rPr lang="hu-HU" sz="4000" dirty="0" smtClean="0"/>
              <a:t> </a:t>
            </a:r>
            <a:r>
              <a:rPr lang="hu-HU" sz="4000" dirty="0" err="1" smtClean="0"/>
              <a:t>Embedded</a:t>
            </a:r>
            <a:r>
              <a:rPr lang="hu-HU" sz="4000" dirty="0" smtClean="0">
                <a:solidFill>
                  <a:srgbClr val="FFFF00"/>
                </a:solidFill>
              </a:rPr>
              <a:t>: beágyazott. A HTML oldal fejrészében.</a:t>
            </a:r>
            <a:endParaRPr lang="hu-HU" sz="4000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hu-HU" sz="4400" dirty="0">
                <a:solidFill>
                  <a:srgbClr val="FFFF00"/>
                </a:solidFill>
              </a:rPr>
              <a:t>Pl.: </a:t>
            </a:r>
            <a:r>
              <a:rPr lang="hu-HU" sz="4000" dirty="0"/>
              <a:t>&lt;</a:t>
            </a:r>
            <a:r>
              <a:rPr lang="hu-HU" sz="4000" dirty="0" err="1" smtClean="0"/>
              <a:t>head</a:t>
            </a:r>
            <a:r>
              <a:rPr lang="hu-HU" sz="4000" dirty="0" smtClean="0"/>
              <a:t>&gt;</a:t>
            </a:r>
          </a:p>
          <a:p>
            <a:pPr marL="0" indent="0">
              <a:buNone/>
            </a:pPr>
            <a:r>
              <a:rPr lang="hu-HU" sz="4000" dirty="0" smtClean="0"/>
              <a:t>           &lt;</a:t>
            </a:r>
            <a:r>
              <a:rPr lang="hu-HU" sz="4000" dirty="0" err="1" smtClean="0"/>
              <a:t>style</a:t>
            </a:r>
            <a:r>
              <a:rPr lang="hu-HU" sz="4000" dirty="0" smtClean="0"/>
              <a:t> </a:t>
            </a:r>
            <a:r>
              <a:rPr lang="hu-HU" sz="4000" dirty="0" err="1" smtClean="0"/>
              <a:t>type</a:t>
            </a:r>
            <a:r>
              <a:rPr lang="hu-HU" sz="4000" dirty="0" smtClean="0"/>
              <a:t>=”text/</a:t>
            </a:r>
            <a:r>
              <a:rPr lang="hu-HU" sz="4000" dirty="0" err="1" smtClean="0"/>
              <a:t>css</a:t>
            </a:r>
            <a:r>
              <a:rPr lang="hu-HU" sz="4000" dirty="0" smtClean="0"/>
              <a:t>”&gt;</a:t>
            </a:r>
          </a:p>
          <a:p>
            <a:pPr marL="0" indent="0">
              <a:buNone/>
            </a:pPr>
            <a:r>
              <a:rPr lang="hu-HU" sz="4000" dirty="0" smtClean="0"/>
              <a:t>                 h1 {</a:t>
            </a:r>
          </a:p>
          <a:p>
            <a:pPr marL="0" indent="0">
              <a:buNone/>
            </a:pPr>
            <a:r>
              <a:rPr lang="hu-HU" sz="4000" dirty="0"/>
              <a:t> </a:t>
            </a:r>
            <a:r>
              <a:rPr lang="hu-HU" sz="4000" dirty="0" smtClean="0"/>
              <a:t>                   font-</a:t>
            </a:r>
            <a:r>
              <a:rPr lang="hu-HU" sz="4000" dirty="0" err="1" smtClean="0"/>
              <a:t>size</a:t>
            </a:r>
            <a:r>
              <a:rPr lang="hu-HU" sz="4000" dirty="0"/>
              <a:t>: 16px</a:t>
            </a:r>
            <a:r>
              <a:rPr lang="hu-HU" sz="4000" dirty="0" smtClean="0"/>
              <a:t>;</a:t>
            </a:r>
          </a:p>
          <a:p>
            <a:pPr marL="0" indent="0">
              <a:buNone/>
            </a:pPr>
            <a:r>
              <a:rPr lang="hu-HU" sz="4000" dirty="0"/>
              <a:t> </a:t>
            </a:r>
            <a:r>
              <a:rPr lang="hu-HU" sz="4000" dirty="0" smtClean="0"/>
              <a:t>                   </a:t>
            </a:r>
            <a:r>
              <a:rPr lang="hu-HU" sz="4000" dirty="0" err="1"/>
              <a:t>color</a:t>
            </a:r>
            <a:r>
              <a:rPr lang="hu-HU" sz="4000" dirty="0"/>
              <a:t>: #</a:t>
            </a:r>
            <a:r>
              <a:rPr lang="hu-HU" sz="4000" dirty="0" smtClean="0"/>
              <a:t>4488ff;</a:t>
            </a:r>
          </a:p>
          <a:p>
            <a:pPr marL="0" indent="0">
              <a:buNone/>
            </a:pPr>
            <a:r>
              <a:rPr lang="hu-HU" sz="4000" dirty="0"/>
              <a:t> </a:t>
            </a:r>
            <a:r>
              <a:rPr lang="hu-HU" sz="4000" dirty="0" smtClean="0"/>
              <a:t>                 }</a:t>
            </a:r>
          </a:p>
          <a:p>
            <a:pPr marL="0" indent="0">
              <a:buNone/>
            </a:pPr>
            <a:r>
              <a:rPr lang="hu-HU" sz="4000" dirty="0"/>
              <a:t> </a:t>
            </a:r>
            <a:r>
              <a:rPr lang="hu-HU" sz="4000" dirty="0" smtClean="0"/>
              <a:t>          &lt;/</a:t>
            </a:r>
            <a:r>
              <a:rPr lang="hu-HU" sz="4000" dirty="0" err="1" smtClean="0"/>
              <a:t>style</a:t>
            </a:r>
            <a:r>
              <a:rPr lang="hu-HU" sz="4000" dirty="0" smtClean="0"/>
              <a:t>&gt;</a:t>
            </a:r>
          </a:p>
          <a:p>
            <a:pPr marL="0" indent="0">
              <a:buNone/>
            </a:pPr>
            <a:r>
              <a:rPr lang="hu-HU" sz="4000" dirty="0" smtClean="0"/>
              <a:t>       &lt;/</a:t>
            </a:r>
            <a:r>
              <a:rPr lang="hu-HU" sz="4000" dirty="0" err="1" smtClean="0"/>
              <a:t>head</a:t>
            </a:r>
            <a:r>
              <a:rPr lang="hu-HU" sz="4000" dirty="0" smtClean="0"/>
              <a:t>&gt;</a:t>
            </a:r>
          </a:p>
          <a:p>
            <a:pPr marL="0" indent="0">
              <a:buNone/>
            </a:pPr>
            <a:r>
              <a:rPr lang="hu-HU" sz="4000" dirty="0" smtClean="0">
                <a:solidFill>
                  <a:srgbClr val="FFFF00"/>
                </a:solidFill>
              </a:rPr>
              <a:t>3.</a:t>
            </a:r>
            <a:r>
              <a:rPr lang="hu-HU" sz="4000" dirty="0" smtClean="0"/>
              <a:t> Linked</a:t>
            </a:r>
            <a:r>
              <a:rPr lang="hu-HU" sz="4000" dirty="0" smtClean="0">
                <a:solidFill>
                  <a:srgbClr val="FFFF00"/>
                </a:solidFill>
              </a:rPr>
              <a:t>: külső állományban. Hivatkozás a &lt;</a:t>
            </a:r>
            <a:r>
              <a:rPr lang="hu-HU" sz="4000" dirty="0" err="1" smtClean="0">
                <a:solidFill>
                  <a:srgbClr val="FFFF00"/>
                </a:solidFill>
              </a:rPr>
              <a:t>head</a:t>
            </a:r>
            <a:r>
              <a:rPr lang="hu-HU" sz="4000" dirty="0" smtClean="0">
                <a:solidFill>
                  <a:srgbClr val="FFFF00"/>
                </a:solidFill>
              </a:rPr>
              <a:t>&gt;-</a:t>
            </a:r>
            <a:r>
              <a:rPr lang="hu-HU" sz="4000" dirty="0" err="1" smtClean="0">
                <a:solidFill>
                  <a:srgbClr val="FFFF00"/>
                </a:solidFill>
              </a:rPr>
              <a:t>ben</a:t>
            </a:r>
            <a:r>
              <a:rPr lang="hu-HU" sz="4000" dirty="0" smtClean="0">
                <a:solidFill>
                  <a:srgbClr val="FFFF00"/>
                </a:solidFill>
              </a:rPr>
              <a:t>:</a:t>
            </a:r>
            <a:br>
              <a:rPr lang="hu-HU" sz="4000" dirty="0" smtClean="0">
                <a:solidFill>
                  <a:srgbClr val="FFFF00"/>
                </a:solidFill>
              </a:rPr>
            </a:br>
            <a:r>
              <a:rPr lang="hu-HU" sz="4000" dirty="0" smtClean="0"/>
              <a:t> &lt;link </a:t>
            </a:r>
            <a:r>
              <a:rPr lang="hu-HU" sz="4000" dirty="0" err="1" smtClean="0"/>
              <a:t>rel</a:t>
            </a:r>
            <a:r>
              <a:rPr lang="hu-HU" sz="4000" dirty="0" smtClean="0"/>
              <a:t>=”</a:t>
            </a:r>
            <a:r>
              <a:rPr lang="hu-HU" sz="4000" dirty="0" err="1" smtClean="0"/>
              <a:t>stylesheet</a:t>
            </a:r>
            <a:r>
              <a:rPr lang="hu-HU" sz="4000" dirty="0" smtClean="0"/>
              <a:t>”  </a:t>
            </a:r>
            <a:r>
              <a:rPr lang="hu-HU" sz="4000" dirty="0" err="1" smtClean="0"/>
              <a:t>type</a:t>
            </a:r>
            <a:r>
              <a:rPr lang="hu-HU" sz="4000" dirty="0" smtClean="0"/>
              <a:t>=”text/</a:t>
            </a:r>
            <a:r>
              <a:rPr lang="hu-HU" sz="4000" dirty="0" err="1" smtClean="0"/>
              <a:t>css</a:t>
            </a:r>
            <a:r>
              <a:rPr lang="hu-HU" sz="4000" dirty="0" smtClean="0"/>
              <a:t>” </a:t>
            </a:r>
            <a:r>
              <a:rPr lang="hu-HU" sz="4000" dirty="0" err="1" smtClean="0"/>
              <a:t>href</a:t>
            </a:r>
            <a:r>
              <a:rPr lang="hu-HU" sz="4000" dirty="0" smtClean="0"/>
              <a:t>=”../</a:t>
            </a:r>
            <a:r>
              <a:rPr lang="hu-HU" sz="4000" dirty="0" err="1" smtClean="0"/>
              <a:t>css</a:t>
            </a:r>
            <a:r>
              <a:rPr lang="hu-HU" sz="4000" dirty="0" smtClean="0"/>
              <a:t>/index.css” /&gt;</a:t>
            </a:r>
            <a:endParaRPr lang="hu-HU" sz="40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hu-HU" sz="4000" dirty="0"/>
          </a:p>
          <a:p>
            <a:pPr marL="0" indent="0">
              <a:buNone/>
            </a:pPr>
            <a:endParaRPr lang="hu-HU" sz="4000" dirty="0"/>
          </a:p>
        </p:txBody>
      </p:sp>
    </p:spTree>
    <p:extLst>
      <p:ext uri="{BB962C8B-B14F-4D97-AF65-F5344CB8AC3E}">
        <p14:creationId xmlns:p14="http://schemas.microsoft.com/office/powerpoint/2010/main" val="1865399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Égi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TM03457452[[fn=Égi]]</Template>
  <TotalTime>141</TotalTime>
  <Words>240</Words>
  <Application>Microsoft Office PowerPoint</Application>
  <PresentationFormat>Szélesvásznú</PresentationFormat>
  <Paragraphs>46</Paragraphs>
  <Slides>10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Égi</vt:lpstr>
      <vt:lpstr>WEBLAPKÉSZÍTÉS</vt:lpstr>
      <vt:lpstr>Mire van szükség a weblapkészítéshez?</vt:lpstr>
      <vt:lpstr>Mire van szükség a weblapkészítéshez?</vt:lpstr>
      <vt:lpstr>Mire van szükség a weblapkészítéshez?</vt:lpstr>
      <vt:lpstr>Hogyan épül fel egy weboldal?</vt:lpstr>
      <vt:lpstr>a weblap TERVEZÉSE</vt:lpstr>
      <vt:lpstr>a weblap TERVEZÉSE</vt:lpstr>
      <vt:lpstr>A weblap tervezése</vt:lpstr>
      <vt:lpstr>A CSS szabályok elhelyezése</vt:lpstr>
      <vt:lpstr>A szín megadása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WEBLAPKÉSZÍTÉS</dc:title>
  <dc:creator>HuPi</dc:creator>
  <cp:lastModifiedBy>HuPi</cp:lastModifiedBy>
  <cp:revision>18</cp:revision>
  <dcterms:created xsi:type="dcterms:W3CDTF">2020-11-22T18:03:57Z</dcterms:created>
  <dcterms:modified xsi:type="dcterms:W3CDTF">2021-01-13T15:14:02Z</dcterms:modified>
</cp:coreProperties>
</file>